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7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8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9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9" r:id="rId2"/>
    <p:sldId id="296" r:id="rId3"/>
    <p:sldId id="287" r:id="rId4"/>
    <p:sldId id="288" r:id="rId5"/>
    <p:sldId id="307" r:id="rId6"/>
    <p:sldId id="308" r:id="rId7"/>
    <p:sldId id="284" r:id="rId8"/>
    <p:sldId id="280" r:id="rId9"/>
    <p:sldId id="300" r:id="rId10"/>
    <p:sldId id="301" r:id="rId11"/>
    <p:sldId id="302" r:id="rId12"/>
    <p:sldId id="289" r:id="rId13"/>
    <p:sldId id="290" r:id="rId14"/>
    <p:sldId id="305" r:id="rId15"/>
    <p:sldId id="306" r:id="rId16"/>
    <p:sldId id="303" r:id="rId17"/>
    <p:sldId id="304" r:id="rId18"/>
    <p:sldId id="309" r:id="rId19"/>
    <p:sldId id="310" r:id="rId20"/>
    <p:sldId id="299" r:id="rId21"/>
  </p:sldIdLst>
  <p:sldSz cx="12192000" cy="6858000"/>
  <p:notesSz cx="6858000" cy="9144000"/>
  <p:embeddedFontLst>
    <p:embeddedFont>
      <p:font typeface="KT&amp;G 상상본문 L" panose="020B0600000101010101" pitchFamily="50" charset="-127"/>
      <p:regular r:id="rId23"/>
    </p:embeddedFont>
    <p:embeddedFont>
      <p:font typeface="KT&amp;G 상상제목 B" panose="02000300000000000000" pitchFamily="2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함초롬바탕" panose="02030604000101010101" pitchFamily="18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29" userDrawn="1">
          <p15:clr>
            <a:srgbClr val="F26B43"/>
          </p15:clr>
        </p15:guide>
        <p15:guide id="2" pos="892" userDrawn="1">
          <p15:clr>
            <a:srgbClr val="F26B43"/>
          </p15:clr>
        </p15:guide>
        <p15:guide id="3" pos="6788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C4F"/>
    <a:srgbClr val="E0E0D8"/>
    <a:srgbClr val="D4CAB6"/>
    <a:srgbClr val="8C8072"/>
    <a:srgbClr val="A59C91"/>
    <a:srgbClr val="434B56"/>
    <a:srgbClr val="435060"/>
    <a:srgbClr val="606F82"/>
    <a:srgbClr val="FF6600"/>
    <a:srgbClr val="FFCB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42" autoAdjust="0"/>
    <p:restoredTop sz="67098" autoAdjust="0"/>
  </p:normalViewPr>
  <p:slideViewPr>
    <p:cSldViewPr snapToGrid="0" showGuides="1">
      <p:cViewPr varScale="1">
        <p:scale>
          <a:sx n="49" d="100"/>
          <a:sy n="49" d="100"/>
        </p:scale>
        <p:origin x="72" y="240"/>
      </p:cViewPr>
      <p:guideLst>
        <p:guide orient="horz" pos="3929"/>
        <p:guide pos="892"/>
        <p:guide pos="6788"/>
        <p:guide orient="horz" pos="216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d2c0c84a14b15d9" providerId="LiveId" clId="{B255968C-EE28-4C5D-B9C3-09A05022B775}"/>
    <pc:docChg chg="custSel addSld delSld modSld sldOrd">
      <pc:chgData name="" userId="4d2c0c84a14b15d9" providerId="LiveId" clId="{B255968C-EE28-4C5D-B9C3-09A05022B775}" dt="2020-12-15T03:38:10.912" v="2718" actId="20577"/>
      <pc:docMkLst>
        <pc:docMk/>
      </pc:docMkLst>
      <pc:sldChg chg="del">
        <pc:chgData name="" userId="4d2c0c84a14b15d9" providerId="LiveId" clId="{B255968C-EE28-4C5D-B9C3-09A05022B775}" dt="2020-12-15T02:59:29.300" v="1945" actId="2696"/>
        <pc:sldMkLst>
          <pc:docMk/>
          <pc:sldMk cId="2447679548" sldId="269"/>
        </pc:sldMkLst>
      </pc:sldChg>
      <pc:sldChg chg="modSp modAnim modNotesTx">
        <pc:chgData name="" userId="4d2c0c84a14b15d9" providerId="LiveId" clId="{B255968C-EE28-4C5D-B9C3-09A05022B775}" dt="2020-12-15T03:38:10.912" v="2718" actId="20577"/>
        <pc:sldMkLst>
          <pc:docMk/>
          <pc:sldMk cId="3535298533" sldId="291"/>
        </pc:sldMkLst>
        <pc:spChg chg="mod">
          <ac:chgData name="" userId="4d2c0c84a14b15d9" providerId="LiveId" clId="{B255968C-EE28-4C5D-B9C3-09A05022B775}" dt="2020-12-15T03:38:10.912" v="2718" actId="20577"/>
          <ac:spMkLst>
            <pc:docMk/>
            <pc:sldMk cId="3535298533" sldId="291"/>
            <ac:spMk id="4" creationId="{74E8C4A8-8622-4B36-8585-977BB2201036}"/>
          </ac:spMkLst>
        </pc:spChg>
      </pc:sldChg>
      <pc:sldChg chg="modSp add ord">
        <pc:chgData name="" userId="4d2c0c84a14b15d9" providerId="LiveId" clId="{B255968C-EE28-4C5D-B9C3-09A05022B775}" dt="2020-12-15T02:59:01.989" v="1944" actId="20577"/>
        <pc:sldMkLst>
          <pc:docMk/>
          <pc:sldMk cId="825272625" sldId="292"/>
        </pc:sldMkLst>
        <pc:spChg chg="mod">
          <ac:chgData name="" userId="4d2c0c84a14b15d9" providerId="LiveId" clId="{B255968C-EE28-4C5D-B9C3-09A05022B775}" dt="2020-12-15T02:59:01.989" v="1944" actId="20577"/>
          <ac:spMkLst>
            <pc:docMk/>
            <pc:sldMk cId="825272625" sldId="292"/>
            <ac:spMk id="25" creationId="{9F88F7A4-FA0E-4253-9549-CA90A27FEA09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wav>
</file>

<file path=ppt/media/media18.mp4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CA3E2-1DAB-4799-B6EE-00F870C76A54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4F1C82-8D6D-4D92-9813-1B496333286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7157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</a:t>
            </a:r>
            <a:r>
              <a:rPr lang="en-US" altLang="ko-KR" dirty="0"/>
              <a:t>2</a:t>
            </a:r>
            <a:r>
              <a:rPr lang="ko-KR" altLang="en-US" dirty="0"/>
              <a:t>팀 </a:t>
            </a:r>
            <a:r>
              <a:rPr lang="en-US" altLang="ko-KR" dirty="0"/>
              <a:t>APLESASE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05368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말하면서 다음 </a:t>
            </a:r>
            <a:r>
              <a:rPr lang="en-US" altLang="ko-KR" dirty="0"/>
              <a:t>6</a:t>
            </a:r>
            <a:r>
              <a:rPr lang="ko-KR" altLang="en-US" dirty="0"/>
              <a:t>번</a:t>
            </a:r>
            <a:r>
              <a:rPr lang="en-US" altLang="ko-KR" dirty="0"/>
              <a:t>) </a:t>
            </a:r>
            <a:r>
              <a:rPr lang="ko-KR" altLang="en-US" dirty="0"/>
              <a:t>봇이 기능을 하기 위해 이러한 권한들을 지정해 주고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x2)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  <a:r>
              <a:rPr lang="ko-KR" altLang="en-US" dirty="0"/>
              <a:t>이 봇의 토큰을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  <a:r>
              <a:rPr lang="ko-KR" altLang="en-US" dirty="0"/>
              <a:t>복사하여 줍니다</a:t>
            </a:r>
            <a:r>
              <a:rPr lang="en-US" altLang="ko-KR" dirty="0"/>
              <a:t>.(</a:t>
            </a:r>
            <a:r>
              <a:rPr lang="ko-KR" altLang="en-US" dirty="0"/>
              <a:t>다음</a:t>
            </a:r>
            <a:r>
              <a:rPr lang="en-US" altLang="ko-KR" dirty="0"/>
              <a:t>x2)</a:t>
            </a:r>
          </a:p>
          <a:p>
            <a:r>
              <a:rPr lang="ko-KR" altLang="en-US" dirty="0"/>
              <a:t>이 토큰을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  <a:r>
              <a:rPr lang="ko-KR" altLang="en-US" dirty="0"/>
              <a:t>콘피그 파일에 넣어주고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x2)</a:t>
            </a:r>
          </a:p>
          <a:p>
            <a:r>
              <a:rPr lang="ko-KR" altLang="en-US" dirty="0"/>
              <a:t>구글 </a:t>
            </a:r>
            <a:r>
              <a:rPr lang="en-US" altLang="ko-KR" dirty="0"/>
              <a:t>API </a:t>
            </a:r>
            <a:r>
              <a:rPr lang="ko-KR" altLang="en-US" dirty="0"/>
              <a:t>콘솔에서 유튜브를 재생하는 </a:t>
            </a:r>
            <a:r>
              <a:rPr lang="en-US" altLang="ko-KR" dirty="0"/>
              <a:t>API</a:t>
            </a:r>
            <a:r>
              <a:rPr lang="ko-KR" altLang="en-US" dirty="0"/>
              <a:t>를 얻은 다음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  <a:r>
              <a:rPr lang="ko-KR" altLang="en-US" dirty="0"/>
              <a:t>키를 복사하여 줍니다</a:t>
            </a:r>
            <a:r>
              <a:rPr lang="en-US" altLang="ko-KR" dirty="0"/>
              <a:t>.(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복사한 </a:t>
            </a:r>
            <a:r>
              <a:rPr lang="en-US" altLang="ko-KR" dirty="0"/>
              <a:t>API </a:t>
            </a:r>
            <a:r>
              <a:rPr lang="ko-KR" altLang="en-US" dirty="0"/>
              <a:t>키도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  <a:r>
              <a:rPr lang="ko-KR" altLang="en-US" dirty="0"/>
              <a:t>콘피그 파일에 넣어주고</a:t>
            </a:r>
            <a:r>
              <a:rPr lang="en-US" altLang="ko-KR" dirty="0"/>
              <a:t>, </a:t>
            </a:r>
            <a:r>
              <a:rPr lang="ko-KR" altLang="en-US" dirty="0"/>
              <a:t>뮤직 봇을 호출하는 명령어도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"</a:t>
            </a:r>
            <a:r>
              <a:rPr lang="ko-KR" altLang="en-US" dirty="0"/>
              <a:t>경운아</a:t>
            </a:r>
            <a:r>
              <a:rPr lang="en-US" altLang="ko-KR" dirty="0"/>
              <a:t>"</a:t>
            </a:r>
            <a:r>
              <a:rPr lang="ko-KR" altLang="en-US" dirty="0"/>
              <a:t>로 바꿔 주고 저장을 합니다</a:t>
            </a:r>
            <a:r>
              <a:rPr lang="en-US" altLang="ko-KR" dirty="0"/>
              <a:t>.(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10273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이제 </a:t>
            </a:r>
            <a:r>
              <a:rPr lang="ko-KR" altLang="en-US" dirty="0" err="1"/>
              <a:t>이보</a:t>
            </a:r>
            <a:r>
              <a:rPr lang="ko-KR" altLang="en-US" dirty="0"/>
              <a:t> 봇 폴더에 있는 인덱스 파일을 실행시켜 주면 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그림과 같이 봇이 정상적으로 실행이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80469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이렇게 만들어진 </a:t>
            </a:r>
            <a:r>
              <a:rPr lang="en-US" altLang="ko-KR" dirty="0"/>
              <a:t>Music Bot</a:t>
            </a:r>
            <a:r>
              <a:rPr lang="ko-KR" altLang="en-US" dirty="0"/>
              <a:t> 결과물을 보겠습니다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9487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우선 경운이라는 뮤직 봇을 친구들과 통화하는 디스코드 서버에 추가 하고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노래를 플레이하는 명령어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“</a:t>
            </a:r>
            <a:r>
              <a:rPr lang="ko-KR" altLang="en-US" dirty="0"/>
              <a:t>경운아 </a:t>
            </a:r>
            <a:r>
              <a:rPr lang="en-US" altLang="ko-KR" dirty="0"/>
              <a:t>play</a:t>
            </a:r>
            <a:r>
              <a:rPr lang="ko-KR" altLang="en-US" dirty="0"/>
              <a:t> 노래 이름</a:t>
            </a:r>
            <a:r>
              <a:rPr lang="en-US" altLang="ko-KR" dirty="0"/>
              <a:t>”</a:t>
            </a:r>
            <a:r>
              <a:rPr lang="ko-KR" altLang="en-US" dirty="0"/>
              <a:t>을 채팅창에 적어주면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X2)</a:t>
            </a:r>
          </a:p>
          <a:p>
            <a:r>
              <a:rPr lang="ko-KR" altLang="en-US" dirty="0"/>
              <a:t>경운이가 통화방에 들어와 노래를 틀어주어 친구들과 노래를 공유하며 들을 수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그리고 </a:t>
            </a:r>
            <a:r>
              <a:rPr lang="en-US" altLang="ko-KR" dirty="0"/>
              <a:t>“</a:t>
            </a:r>
            <a:r>
              <a:rPr lang="ko-KR" altLang="en-US" dirty="0"/>
              <a:t>경운아 헬프</a:t>
            </a:r>
            <a:r>
              <a:rPr lang="en-US" altLang="ko-KR" dirty="0"/>
              <a:t>”</a:t>
            </a:r>
            <a:r>
              <a:rPr lang="ko-KR" altLang="en-US" dirty="0"/>
              <a:t>를 치면 경운이의 다양한 기능들에 대해 알아 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다양한 기능들은 시연 영상에서 보여드리겠습니다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06027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이러한 활동을 하며 저희가 느낀 점은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2383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프로그래밍이라는 것이 생소하고 잘 하지 못할 것이라고 느꼈는데 직접 계획을 짜고 프로그래밍을 하게 되니 프로그래밍에 대해 기초가 쌓이게 되고 강의로 프로그래밍을 배우는 것보다 직접 설계를 하면서 배우게 되다 보니 보다 더욱 값진 경험을 할 수 있었습니다</a:t>
            </a:r>
            <a:r>
              <a:rPr lang="en-US" altLang="ko-KR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.</a:t>
            </a:r>
            <a:br>
              <a:rPr lang="ko-KR" altLang="en-US" sz="12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</a:br>
            <a:r>
              <a:rPr lang="ko-KR" altLang="en-US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또한 </a:t>
            </a:r>
            <a:r>
              <a:rPr lang="en-US" altLang="ko-KR" sz="1200" b="0" i="0" dirty="0" err="1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Github</a:t>
            </a:r>
            <a:r>
              <a:rPr lang="ko-KR" altLang="en-US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이라는 오픈소스 사이트 외에도 </a:t>
            </a:r>
            <a:r>
              <a:rPr lang="en-US" altLang="ko-KR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Eclipse, SOURCEFORGE </a:t>
            </a:r>
            <a:r>
              <a:rPr lang="ko-KR" altLang="en-US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등 여러 오픈소스 사이트도 알게 되었으며 이러한 오픈소스 사이트를 이용하여 만들어진 프로그램을 쉽게 얻을 수 있었고 </a:t>
            </a:r>
            <a:r>
              <a:rPr lang="en-US" altLang="ko-KR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C++, </a:t>
            </a:r>
            <a:r>
              <a:rPr lang="ko-KR" altLang="en-US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자바스크립트</a:t>
            </a:r>
            <a:r>
              <a:rPr lang="en-US" altLang="ko-KR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, </a:t>
            </a:r>
            <a:r>
              <a:rPr lang="ko-KR" altLang="en-US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파이썬 등 여러 언어들을 배울 수 있는 계기가 되었습니다</a:t>
            </a:r>
            <a:r>
              <a:rPr lang="en-US" altLang="ko-KR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.</a:t>
            </a:r>
            <a:r>
              <a:rPr lang="ko-KR" altLang="en-US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이젠 과제나 학교에서 시켜서 하는 것이 아닌 자기주도적으로 프로그래밍을 공부하여 다른 사람들의 편의를 위해 노력하는 개발자가 되기로 다짐하는 계기가 되었습니다</a:t>
            </a:r>
            <a:r>
              <a:rPr lang="en-US" altLang="ko-KR" sz="1200" b="0" i="0" dirty="0">
                <a:effectLst/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.</a:t>
            </a:r>
            <a:endParaRPr lang="ko-KR" altLang="en-US" sz="11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369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Music Bot</a:t>
            </a:r>
            <a:r>
              <a:rPr lang="ko-KR" altLang="en-US" dirty="0"/>
              <a:t>을 만듦으로써 기대 효과와 앞으로의 향후 계획을 발표하겠습니다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8517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현재 많은 사람들은 자신이 쓰는 뮤직플레이어에 들어가 노래를 재생해야 하는 단계를 거치고 있습니다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 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뮤직 앱을 통해서 들어가도 노래를 일일이 검색해서 재생목록에 담아야 하는 방식으로 노래를 듣습니다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 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그러나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Discord Music Bot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을 사용하면 채팅창에 명령어를 이용하여 바로 원하는 노래를 들을 수 있고 친구들과 실시간으로 플레이리스트가 공유 되기 때문에 굳이 내가 노래를 틀지 않아도 친구들의 플레이리스트를 같이 들을 수 있는 기대 효과를 가져 올 수 있습니다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</a:p>
          <a:p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(1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초 쉬고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)</a:t>
            </a:r>
          </a:p>
          <a:p>
            <a:pPr algn="l"/>
            <a:r>
              <a:rPr lang="ko-KR" altLang="en-US" b="0" i="0" dirty="0">
                <a:solidFill>
                  <a:srgbClr val="424242"/>
                </a:solidFill>
                <a:effectLst/>
                <a:latin typeface="+mn-lt"/>
                <a:ea typeface="KT&amp;G 상상제목 B" panose="02000300000000000000" pitchFamily="2" charset="-127"/>
              </a:rPr>
              <a:t>향후 자기주도적으로 프로그래밍을 공부하여 다른 프로그램을 만들어 보는 것을 일차 목표로 계획하고 있습니다</a:t>
            </a:r>
            <a:r>
              <a:rPr lang="en-US" altLang="ko-KR" b="0" i="0" dirty="0">
                <a:solidFill>
                  <a:srgbClr val="424242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  <a:endParaRPr lang="ko-KR" altLang="en-US" b="0" i="0" dirty="0">
              <a:solidFill>
                <a:srgbClr val="424242"/>
              </a:solidFill>
              <a:effectLst/>
              <a:latin typeface="+mn-lt"/>
              <a:ea typeface="KT&amp;G 상상제목 B" panose="02000300000000000000" pitchFamily="2" charset="-127"/>
            </a:endParaRPr>
          </a:p>
          <a:p>
            <a:b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</a:br>
            <a:endParaRPr lang="en-US" altLang="ko-KR" b="0" i="0" dirty="0">
              <a:solidFill>
                <a:srgbClr val="DCDDDE"/>
              </a:solidFill>
              <a:effectLst/>
              <a:latin typeface="Whitney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9267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150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music bot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을 시연하겠습니다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이렇게 친구들과 소통을 하다가 노래를 듣고 싶을 때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채팅창에 경운아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play 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듣고 싶은 노래를 치면 봇이 자동으로 노래를 틀어줍니다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예시로 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Santa Tell Me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를 틀어 보겠습니다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</a:p>
          <a:p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(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경운아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play Santa Tell Me)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이렇게 노래를 틀 수 있고 설명을 하기 위해 소리를 줄이고 이어 나가겠습니다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</a:p>
          <a:p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(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친구가 노래를 넣으면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)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밑에 채팅창을 보시면 통화방에 있는 친구도 플레이 리스트에 노래를 넣을 수 있습니다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이 뿐만 아니라 경운아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help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를 치시면 더욱 다양한 기능을 확인할 수 있습니다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 </a:t>
            </a:r>
          </a:p>
          <a:p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(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경운아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help)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시간 상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3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가지의 기능만 보여드리겠습니다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</a:p>
          <a:p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(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경운아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queue)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명령어를 쳐서 플레이 리스트도 확인 가능하고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,</a:t>
            </a:r>
          </a:p>
          <a:p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(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경운아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skip)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이렇게 다음 노래로 넘어갈 수 있습니다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</a:p>
          <a:p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마지막으로 경운아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stop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을 쳐서 노래를 끄는 것도 가능합니다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.</a:t>
            </a:r>
          </a:p>
          <a:p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(</a:t>
            </a:r>
            <a:r>
              <a:rPr lang="ko-KR" altLang="en-US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경운아 </a:t>
            </a:r>
            <a:r>
              <a:rPr lang="en-US" altLang="ko-KR" b="0" i="0" dirty="0">
                <a:solidFill>
                  <a:srgbClr val="DCDDDE"/>
                </a:solidFill>
                <a:effectLst/>
                <a:latin typeface="+mn-lt"/>
                <a:ea typeface="KT&amp;G 상상제목 B" panose="02000300000000000000" pitchFamily="2" charset="-127"/>
              </a:rPr>
              <a:t>stop)</a:t>
            </a:r>
            <a:b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</a:br>
            <a:endParaRPr lang="en-US" altLang="ko-KR" b="0" i="0" dirty="0">
              <a:solidFill>
                <a:srgbClr val="DCDDDE"/>
              </a:solidFill>
              <a:effectLst/>
              <a:latin typeface="Whitney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9791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목차를 보시면 </a:t>
            </a:r>
            <a:r>
              <a:rPr lang="en-US" altLang="ko-KR" dirty="0"/>
              <a:t>1</a:t>
            </a:r>
            <a:r>
              <a:rPr lang="ko-KR" altLang="en-US" dirty="0"/>
              <a:t>번 소개</a:t>
            </a:r>
            <a:r>
              <a:rPr lang="en-US" altLang="ko-KR" dirty="0"/>
              <a:t>, 2</a:t>
            </a:r>
            <a:r>
              <a:rPr lang="ko-KR" altLang="en-US" dirty="0"/>
              <a:t>번 </a:t>
            </a:r>
            <a:r>
              <a:rPr lang="en-US" altLang="ko-KR" dirty="0"/>
              <a:t>Music bot </a:t>
            </a:r>
            <a:r>
              <a:rPr lang="ko-KR" altLang="en-US" dirty="0"/>
              <a:t>계획 및 동기</a:t>
            </a:r>
            <a:r>
              <a:rPr lang="en-US" altLang="ko-KR" dirty="0"/>
              <a:t>, 3</a:t>
            </a:r>
            <a:r>
              <a:rPr lang="ko-KR" altLang="en-US" dirty="0"/>
              <a:t>번 </a:t>
            </a:r>
            <a:r>
              <a:rPr lang="en-US" altLang="ko-KR" dirty="0"/>
              <a:t>Music Bot </a:t>
            </a:r>
            <a:r>
              <a:rPr lang="ko-KR" altLang="en-US" dirty="0"/>
              <a:t>제작 과정</a:t>
            </a:r>
            <a:r>
              <a:rPr lang="en-US" altLang="ko-KR" dirty="0"/>
              <a:t>, 4</a:t>
            </a:r>
            <a:r>
              <a:rPr lang="ko-KR" altLang="en-US" dirty="0"/>
              <a:t>번 결과물</a:t>
            </a:r>
            <a:r>
              <a:rPr lang="en-US" altLang="ko-KR" dirty="0"/>
              <a:t>, 5</a:t>
            </a:r>
            <a:r>
              <a:rPr lang="ko-KR" altLang="en-US" dirty="0"/>
              <a:t>번 느낀 점</a:t>
            </a:r>
            <a:r>
              <a:rPr lang="en-US" altLang="ko-KR" dirty="0"/>
              <a:t>, 6</a:t>
            </a:r>
            <a:r>
              <a:rPr lang="ko-KR" altLang="en-US" dirty="0"/>
              <a:t>번 기대 효과 및 향후 계획</a:t>
            </a:r>
            <a:r>
              <a:rPr lang="en-US" altLang="ko-KR" dirty="0"/>
              <a:t>, 7</a:t>
            </a:r>
            <a:r>
              <a:rPr lang="ko-KR" altLang="en-US" dirty="0"/>
              <a:t>번 </a:t>
            </a:r>
            <a:r>
              <a:rPr lang="en-US" altLang="ko-KR" dirty="0"/>
              <a:t>Music Bot </a:t>
            </a:r>
            <a:r>
              <a:rPr lang="ko-KR" altLang="en-US" dirty="0"/>
              <a:t>시행 영상으로 구성되어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97287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이상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APPLEASE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였습니다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감사합니다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.</a:t>
            </a:r>
            <a:b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</a:br>
            <a:endParaRPr lang="en-US" altLang="ko-KR" b="0" i="0" dirty="0">
              <a:solidFill>
                <a:srgbClr val="DCDDDE"/>
              </a:solidFill>
              <a:effectLst/>
              <a:latin typeface="Whitney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4199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팀에 대해 소개하겠습니다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5585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구성은 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자연스럽게 넘기면서 말하기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김승우</a:t>
            </a:r>
            <a:r>
              <a:rPr lang="en-US" altLang="ko-KR" dirty="0"/>
              <a:t>, </a:t>
            </a:r>
            <a:r>
              <a:rPr lang="ko-KR" altLang="en-US" dirty="0"/>
              <a:t>송지현</a:t>
            </a:r>
            <a:r>
              <a:rPr lang="en-US" altLang="ko-KR" dirty="0"/>
              <a:t>, </a:t>
            </a:r>
            <a:r>
              <a:rPr lang="ko-KR" altLang="en-US" dirty="0"/>
              <a:t>김경수</a:t>
            </a:r>
            <a:r>
              <a:rPr lang="en-US" altLang="ko-KR" dirty="0"/>
              <a:t>, </a:t>
            </a:r>
            <a:r>
              <a:rPr lang="ko-KR" altLang="en-US" dirty="0"/>
              <a:t>김태민</a:t>
            </a:r>
            <a:r>
              <a:rPr lang="en-US" altLang="ko-KR" dirty="0"/>
              <a:t>, </a:t>
            </a:r>
            <a:r>
              <a:rPr lang="ko-KR" altLang="en-US" dirty="0"/>
              <a:t>박동혁 총 </a:t>
            </a:r>
            <a:r>
              <a:rPr lang="en-US" altLang="ko-KR" dirty="0"/>
              <a:t>5</a:t>
            </a:r>
            <a:r>
              <a:rPr lang="ko-KR" altLang="en-US" dirty="0"/>
              <a:t>명으로 이루어진 팀이고</a:t>
            </a:r>
            <a:r>
              <a:rPr lang="en-US" altLang="ko-KR" dirty="0"/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자연스럽게 넘기면서 말하기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각각 맡은 역할은 자료 정리</a:t>
            </a:r>
            <a:r>
              <a:rPr lang="en-US" altLang="ko-KR" dirty="0"/>
              <a:t>, PPT</a:t>
            </a:r>
            <a:r>
              <a:rPr lang="ko-KR" altLang="en-US" dirty="0"/>
              <a:t> 구성</a:t>
            </a:r>
            <a:r>
              <a:rPr lang="en-US" altLang="ko-KR" dirty="0"/>
              <a:t>, </a:t>
            </a:r>
            <a:r>
              <a:rPr lang="ko-KR" altLang="en-US" dirty="0"/>
              <a:t>기획</a:t>
            </a:r>
            <a:r>
              <a:rPr lang="en-US" altLang="ko-KR" dirty="0"/>
              <a:t>, </a:t>
            </a:r>
            <a:r>
              <a:rPr lang="ko-KR" altLang="en-US" dirty="0"/>
              <a:t>팀장</a:t>
            </a:r>
            <a:r>
              <a:rPr lang="en-US" altLang="ko-KR" dirty="0"/>
              <a:t>, </a:t>
            </a:r>
            <a:r>
              <a:rPr lang="ko-KR" altLang="en-US" dirty="0"/>
              <a:t>자료 조사를 맡았습니다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1247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뮤직 봇을 만들게 된 동기와 계획에 대해 말씀드리겠습니다</a:t>
            </a:r>
            <a:r>
              <a:rPr lang="en-US" altLang="ko-KR" dirty="0"/>
              <a:t>. 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660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평소 친구들과 통화를 하면서 듣고있는 노래를 함께 듣고 싶다고 생각했으나 고음질의 노래를 공유하는 것은 거의 불가능했습니다</a:t>
            </a:r>
            <a:r>
              <a:rPr lang="en-US" altLang="ko-KR" dirty="0"/>
              <a:t>.  </a:t>
            </a:r>
            <a:r>
              <a:rPr lang="ko-KR" altLang="en-US" dirty="0"/>
              <a:t>하지만 뮤직 봇을 이용한다면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  <a:r>
              <a:rPr lang="ko-KR" altLang="en-US" dirty="0"/>
              <a:t>고음질의 노래를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  <a:r>
              <a:rPr lang="ko-KR" altLang="en-US" dirty="0"/>
              <a:t>통화 중에 공유할 수 있습니다</a:t>
            </a:r>
            <a:r>
              <a:rPr lang="en-US" altLang="ko-KR" dirty="0"/>
              <a:t>. </a:t>
            </a:r>
            <a:r>
              <a:rPr lang="ko-KR" altLang="en-US" dirty="0"/>
              <a:t>뮤직 봇을 만들 계획은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사람들이 대중적으로 이용하는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Discord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 통해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다음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그 안에서 명령어를 입력하면 노래를 재생하고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재생 중인 음악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곡 반복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일시 정지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재생목록 중 원하는 지점까지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스킵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등 여러 가지 기능을 추가해 더욱 간편하고 편리하게 사용할 수 있도록 만들 것이 목표입니다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211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Music Bot</a:t>
            </a:r>
            <a:r>
              <a:rPr lang="ko-KR" altLang="en-US" dirty="0"/>
              <a:t>을 제작한 과정을 설명해 드리겠습니다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172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저희는 깃 허브 사이트에 있는 오픈소스를 다운 받았습니다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오픈소스를 다운받기 위해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git </a:t>
            </a:r>
            <a:r>
              <a:rPr lang="ko-KR" altLang="en-US" dirty="0"/>
              <a:t>프로그램의 깃 베쉬 </a:t>
            </a:r>
            <a:r>
              <a:rPr lang="ko-KR" altLang="en-US" dirty="0" err="1"/>
              <a:t>히얼을</a:t>
            </a:r>
            <a:r>
              <a:rPr lang="ko-KR" altLang="en-US" dirty="0"/>
              <a:t> 이용하여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콘솔창을 열고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</a:p>
          <a:p>
            <a:r>
              <a:rPr lang="ko-KR" altLang="en-US" dirty="0"/>
              <a:t>보이는 코드를 입력하여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</a:p>
          <a:p>
            <a:r>
              <a:rPr lang="ko-KR" altLang="en-US" dirty="0"/>
              <a:t>이렇게 오픈소스를 다운 받았습니다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입력한 코드가 하는 역할은 깃 허브의 오픈소스를 이보 봇 파일을 만들어 저장하고</a:t>
            </a:r>
            <a:r>
              <a:rPr lang="en-US" altLang="ko-KR" dirty="0"/>
              <a:t>, </a:t>
            </a:r>
            <a:r>
              <a:rPr lang="ko-KR" altLang="en-US" dirty="0"/>
              <a:t>만든 이보 봇 파일을 선택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선택한 이보 봇 파일 안에 </a:t>
            </a:r>
            <a:r>
              <a:rPr lang="en-US" altLang="ko-KR" dirty="0"/>
              <a:t>Node.js</a:t>
            </a:r>
            <a:r>
              <a:rPr lang="ko-KR" altLang="en-US" dirty="0"/>
              <a:t>로 만들어진 패키지를 관리해주는 툴을 설치하는 것 입니다</a:t>
            </a:r>
            <a:r>
              <a:rPr lang="en-US" altLang="ko-KR" dirty="0"/>
              <a:t>. 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이제 생성된 이보 봇 폴더로 들어가서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 err="1"/>
              <a:t>콘피그</a:t>
            </a:r>
            <a:r>
              <a:rPr lang="ko-KR" altLang="en-US" dirty="0"/>
              <a:t> 파일을 열어보면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</a:p>
          <a:p>
            <a:r>
              <a:rPr lang="ko-KR" altLang="en-US" dirty="0"/>
              <a:t>뮤직 봇을 만들 때 필요한 정보를 입력하는 자바스크립트 파일이 나오게 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5433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이제 봇을 만들기 위해 디스 코드에서 제공하는 개발자 사이트에 들어가서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</a:p>
          <a:p>
            <a:r>
              <a:rPr lang="ko-KR" altLang="en-US" dirty="0"/>
              <a:t>뉴 애플리케이션을 누르고 경운이란 이름의 애플리케이션을 만들어 줍니다</a:t>
            </a:r>
            <a:r>
              <a:rPr lang="en-US" altLang="ko-KR" dirty="0"/>
              <a:t>. 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애플리케이션 설정에 들어가서 </a:t>
            </a:r>
            <a:r>
              <a:rPr lang="en-US" altLang="ko-KR" dirty="0"/>
              <a:t>(</a:t>
            </a:r>
            <a:r>
              <a:rPr lang="ko-KR" altLang="en-US" dirty="0"/>
              <a:t>다음</a:t>
            </a:r>
            <a:r>
              <a:rPr lang="en-US" altLang="ko-KR" dirty="0"/>
              <a:t>) </a:t>
            </a:r>
          </a:p>
          <a:p>
            <a:r>
              <a:rPr lang="ko-KR" altLang="en-US" dirty="0"/>
              <a:t>경운대학교 로고도 넣어줬습니다</a:t>
            </a:r>
            <a:r>
              <a:rPr lang="en-US" altLang="ko-KR" dirty="0"/>
              <a:t>. (</a:t>
            </a:r>
            <a:r>
              <a:rPr lang="ko-KR" altLang="en-US" dirty="0"/>
              <a:t>다음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그리고 봇의 기능을 할 수 있게 만들어 줍니다</a:t>
            </a:r>
            <a:r>
              <a:rPr lang="en-US" altLang="ko-KR" dirty="0"/>
              <a:t>.(</a:t>
            </a:r>
            <a:r>
              <a:rPr lang="ko-KR" altLang="en-US" dirty="0"/>
              <a:t>다음</a:t>
            </a:r>
            <a:r>
              <a:rPr lang="en-US" altLang="ko-KR" dirty="0"/>
              <a:t>X2)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F1C82-8D6D-4D92-9813-1B4963332868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6037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6699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4304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8108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406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738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9682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959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0484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6776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3500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2888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E7C95-AFE0-43A7-9010-C5436B4C324B}" type="datetimeFigureOut">
              <a:rPr lang="ko-KR" altLang="en-US" smtClean="0"/>
              <a:t>2020-12-16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A03F9-5913-45A5-BAD0-142A60E8502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5186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6.png"/><Relationship Id="rId3" Type="http://schemas.openxmlformats.org/officeDocument/2006/relationships/audio" Target="../media/media10.m4a"/><Relationship Id="rId7" Type="http://schemas.openxmlformats.org/officeDocument/2006/relationships/image" Target="../media/image21.png"/><Relationship Id="rId12" Type="http://schemas.openxmlformats.org/officeDocument/2006/relationships/image" Target="../media/image25.png"/><Relationship Id="rId17" Type="http://schemas.openxmlformats.org/officeDocument/2006/relationships/image" Target="../media/image1.png"/><Relationship Id="rId2" Type="http://schemas.microsoft.com/office/2007/relationships/media" Target="../media/media10.m4a"/><Relationship Id="rId16" Type="http://schemas.openxmlformats.org/officeDocument/2006/relationships/image" Target="../media/image28.png"/><Relationship Id="rId1" Type="http://schemas.openxmlformats.org/officeDocument/2006/relationships/tags" Target="../tags/tag5.xml"/><Relationship Id="rId6" Type="http://schemas.openxmlformats.org/officeDocument/2006/relationships/image" Target="../media/image20.png"/><Relationship Id="rId11" Type="http://schemas.openxmlformats.org/officeDocument/2006/relationships/image" Target="../media/image24.png"/><Relationship Id="rId5" Type="http://schemas.openxmlformats.org/officeDocument/2006/relationships/notesSlide" Target="../notesSlides/notesSlide10.xml"/><Relationship Id="rId15" Type="http://schemas.openxmlformats.org/officeDocument/2006/relationships/image" Target="../media/image27.png"/><Relationship Id="rId10" Type="http://schemas.openxmlformats.org/officeDocument/2006/relationships/image" Target="../media/image23.png"/><Relationship Id="rId4" Type="http://schemas.openxmlformats.org/officeDocument/2006/relationships/slideLayout" Target="../slideLayouts/slideLayout2.xml"/><Relationship Id="rId9" Type="http://schemas.openxmlformats.org/officeDocument/2006/relationships/hyperlink" Target="https://pixabay.com/ko/%EC%BB%A4%EC%84%9C-%ED%99%94%EC%82%B4-%ED%8F%AC%EC%9D%B8%ED%84%B0-%EC%BB%B4%ED%93%A8%ED%84%B0-%EB%A7%88%EC%9A%B0%EC%8A%A4-%EC%B0%BD%EB%AC%B8-23229/" TargetMode="External"/><Relationship Id="rId1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1.m4a"/><Relationship Id="rId7" Type="http://schemas.openxmlformats.org/officeDocument/2006/relationships/image" Target="../media/image30.png"/><Relationship Id="rId2" Type="http://schemas.microsoft.com/office/2007/relationships/media" Target="../media/media11.m4a"/><Relationship Id="rId1" Type="http://schemas.openxmlformats.org/officeDocument/2006/relationships/tags" Target="../tags/tag6.xml"/><Relationship Id="rId6" Type="http://schemas.openxmlformats.org/officeDocument/2006/relationships/image" Target="../media/image29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audio" Target="../media/media13.m4a"/><Relationship Id="rId7" Type="http://schemas.openxmlformats.org/officeDocument/2006/relationships/image" Target="../media/image32.png"/><Relationship Id="rId2" Type="http://schemas.microsoft.com/office/2007/relationships/media" Target="../media/media13.m4a"/><Relationship Id="rId1" Type="http://schemas.openxmlformats.org/officeDocument/2006/relationships/tags" Target="../tags/tag7.xml"/><Relationship Id="rId6" Type="http://schemas.openxmlformats.org/officeDocument/2006/relationships/image" Target="../media/image31.png"/><Relationship Id="rId5" Type="http://schemas.openxmlformats.org/officeDocument/2006/relationships/notesSlide" Target="../notesSlides/notesSlide13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audio" Target="../media/media15.m4a"/><Relationship Id="rId7" Type="http://schemas.microsoft.com/office/2007/relationships/hdphoto" Target="../media/hdphoto2.wdp"/><Relationship Id="rId12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tags" Target="../tags/tag8.xml"/><Relationship Id="rId6" Type="http://schemas.openxmlformats.org/officeDocument/2006/relationships/image" Target="../media/image35.png"/><Relationship Id="rId11" Type="http://schemas.microsoft.com/office/2007/relationships/hdphoto" Target="../media/hdphoto3.wdp"/><Relationship Id="rId5" Type="http://schemas.openxmlformats.org/officeDocument/2006/relationships/notesSlide" Target="../notesSlides/notesSlide15.xml"/><Relationship Id="rId10" Type="http://schemas.openxmlformats.org/officeDocument/2006/relationships/image" Target="../media/image38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video" Target="../media/media18.mp4"/><Relationship Id="rId2" Type="http://schemas.microsoft.com/office/2007/relationships/media" Target="../media/media18.mp4"/><Relationship Id="rId1" Type="http://schemas.openxmlformats.org/officeDocument/2006/relationships/tags" Target="../tags/tag9.xml"/><Relationship Id="rId6" Type="http://schemas.openxmlformats.org/officeDocument/2006/relationships/image" Target="../media/image41.pn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6.m4a"/><Relationship Id="rId7" Type="http://schemas.openxmlformats.org/officeDocument/2006/relationships/image" Target="../media/image3.png"/><Relationship Id="rId2" Type="http://schemas.microsoft.com/office/2007/relationships/media" Target="../media/media6.m4a"/><Relationship Id="rId1" Type="http://schemas.openxmlformats.org/officeDocument/2006/relationships/tags" Target="../tags/tag2.xml"/><Relationship Id="rId6" Type="http://schemas.openxmlformats.org/officeDocument/2006/relationships/image" Target="../media/image2.jpe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audio" Target="../media/media8.m4a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notesSlide" Target="../notesSlides/notesSlide8.xml"/><Relationship Id="rId10" Type="http://schemas.microsoft.com/office/2007/relationships/hdphoto" Target="../media/hdphoto1.wdp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8.png"/><Relationship Id="rId1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ko/%EC%BB%A4%EC%84%9C-%ED%99%94%EC%82%B4-%ED%8F%AC%EC%9D%B8%ED%84%B0-%EC%BB%B4%ED%93%A8%ED%84%B0-%EB%A7%88%EC%9A%B0%EC%8A%A4-%EC%B0%BD%EB%AC%B8-23229/" TargetMode="External"/><Relationship Id="rId13" Type="http://schemas.openxmlformats.org/officeDocument/2006/relationships/image" Target="../media/image18.png"/><Relationship Id="rId3" Type="http://schemas.openxmlformats.org/officeDocument/2006/relationships/audio" Target="../media/media9.m4a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microsoft.com/office/2007/relationships/media" Target="../media/media9.m4a"/><Relationship Id="rId1" Type="http://schemas.openxmlformats.org/officeDocument/2006/relationships/tags" Target="../tags/tag4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notesSlide" Target="../notesSlides/notesSlide9.xml"/><Relationship Id="rId15" Type="http://schemas.openxmlformats.org/officeDocument/2006/relationships/image" Target="../media/image1.png"/><Relationship Id="rId10" Type="http://schemas.openxmlformats.org/officeDocument/2006/relationships/image" Target="../media/image15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012660" y="544750"/>
            <a:ext cx="4166680" cy="1736632"/>
            <a:chOff x="4280171" y="632299"/>
            <a:chExt cx="4166680" cy="1736632"/>
          </a:xfrm>
          <a:solidFill>
            <a:srgbClr val="D4CAB6"/>
          </a:solidFill>
        </p:grpSpPr>
        <p:sp>
          <p:nvSpPr>
            <p:cNvPr id="11" name="타원 10"/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/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604467" y="3037452"/>
            <a:ext cx="50754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96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Music</a:t>
            </a:r>
            <a:r>
              <a:rPr lang="en-US" altLang="ko-KR" sz="96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Bot</a:t>
            </a:r>
            <a:endParaRPr lang="ko-KR" altLang="en-US" sz="96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7383" y="5089233"/>
            <a:ext cx="37080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4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2</a:t>
            </a:r>
            <a:r>
              <a:rPr lang="ko-KR" altLang="en-US" sz="4000" dirty="0">
                <a:solidFill>
                  <a:srgbClr val="E0E0D8"/>
                </a:solidFill>
                <a:latin typeface="KT&amp;G 상상본문 L" panose="020B0600000101010101" charset="-127"/>
                <a:ea typeface="KT&amp;G 상상본문 L" panose="020B0600000101010101" charset="-127"/>
              </a:rPr>
              <a:t>팀</a:t>
            </a:r>
            <a:r>
              <a:rPr lang="en-US" altLang="ko-KR" sz="4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. APPLEASE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E2E3C94-1C25-4A0C-B9D2-D42643AEBB4B}"/>
              </a:ext>
            </a:extLst>
          </p:cNvPr>
          <p:cNvCxnSpPr>
            <a:cxnSpLocks/>
          </p:cNvCxnSpPr>
          <p:nvPr/>
        </p:nvCxnSpPr>
        <p:spPr>
          <a:xfrm>
            <a:off x="282788" y="263236"/>
            <a:ext cx="11541865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23551588-0EF1-41F8-A64B-4B06CFC8A111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E0C79928-8BA4-4AC2-8590-BC6A84AC08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30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54"/>
    </mc:Choice>
    <mc:Fallback xmlns="">
      <p:transition spd="slow" advTm="3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ABB8EA-FBBB-4602-A251-936FE01609EE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B7C04A2-8AFB-4A35-ABFB-EF95944C5F4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BC128A3-66EC-4537-83CB-D1CEF679F52A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2AFDB79-FAA1-44F6-BAF6-9B97A9D171DD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39FFE90-0DC9-434E-83F5-D983882DD2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202" t="25422" r="5802" b="7744"/>
          <a:stretch/>
        </p:blipFill>
        <p:spPr>
          <a:xfrm>
            <a:off x="2048478" y="1541218"/>
            <a:ext cx="8055429" cy="432162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124213A-748B-4A6E-8F21-3A00C1BD938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584" t="46044" r="51090" b="51415"/>
          <a:stretch/>
        </p:blipFill>
        <p:spPr>
          <a:xfrm>
            <a:off x="4814888" y="2237581"/>
            <a:ext cx="150374" cy="16430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8FEB4D3-0093-4F33-8806-B967EBC763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584" t="46044" r="51090" b="51415"/>
          <a:stretch/>
        </p:blipFill>
        <p:spPr>
          <a:xfrm>
            <a:off x="4814888" y="2453481"/>
            <a:ext cx="150374" cy="16430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D9A14E6-187F-480E-9667-1CCD0E1E54D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584" t="46044" r="51090" b="51415"/>
          <a:stretch/>
        </p:blipFill>
        <p:spPr>
          <a:xfrm>
            <a:off x="4814888" y="2659062"/>
            <a:ext cx="150374" cy="16430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0CCACA6-25E6-4365-A645-2A3EEACDA63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584" t="46044" r="51090" b="51415"/>
          <a:stretch/>
        </p:blipFill>
        <p:spPr>
          <a:xfrm>
            <a:off x="7456222" y="2237580"/>
            <a:ext cx="150374" cy="16430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A8DCE57-364F-40E4-8FA5-E9088184DF4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584" t="46044" r="51090" b="51415"/>
          <a:stretch/>
        </p:blipFill>
        <p:spPr>
          <a:xfrm>
            <a:off x="7456222" y="2453480"/>
            <a:ext cx="150374" cy="16430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EC80ED4-B5A5-4704-A4CF-4A854E4EC22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584" t="46044" r="51090" b="51415"/>
          <a:stretch/>
        </p:blipFill>
        <p:spPr>
          <a:xfrm>
            <a:off x="7456222" y="2669380"/>
            <a:ext cx="150374" cy="16430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26FD184-C899-4280-A3B6-53672234F2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762" t="44159" r="53912" b="53300"/>
          <a:stretch/>
        </p:blipFill>
        <p:spPr>
          <a:xfrm>
            <a:off x="8240713" y="4256881"/>
            <a:ext cx="150374" cy="1643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699CD5B-37C0-4FF0-ABA1-09FA7255043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663" t="36136" r="51078" b="61507"/>
          <a:stretch/>
        </p:blipFill>
        <p:spPr>
          <a:xfrm>
            <a:off x="4822387" y="2246312"/>
            <a:ext cx="142875" cy="1524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7E0658D5-F1AF-4AD6-8E3C-3C2EB4356E1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663" t="36136" r="51078" b="61507"/>
          <a:stretch/>
        </p:blipFill>
        <p:spPr>
          <a:xfrm>
            <a:off x="4822387" y="2459433"/>
            <a:ext cx="142875" cy="15240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DCE60D87-7476-4F0F-86B3-B0FF9222C9E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663" t="36136" r="51078" b="61507"/>
          <a:stretch/>
        </p:blipFill>
        <p:spPr>
          <a:xfrm>
            <a:off x="4822387" y="2665015"/>
            <a:ext cx="142875" cy="1524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9D4222F-B559-4F4A-A2F1-A901D6FA1D9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663" t="36136" r="51078" b="61507"/>
          <a:stretch/>
        </p:blipFill>
        <p:spPr>
          <a:xfrm>
            <a:off x="7463721" y="2246312"/>
            <a:ext cx="142875" cy="15240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5F68DB19-7D92-4AA0-A93C-F788C35D8A8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663" t="36136" r="51078" b="61507"/>
          <a:stretch/>
        </p:blipFill>
        <p:spPr>
          <a:xfrm>
            <a:off x="7463721" y="2456258"/>
            <a:ext cx="142875" cy="15240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76D21A9C-E3C0-4AA1-B6AE-E85E9D12A2D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663" t="36136" r="51078" b="61507"/>
          <a:stretch/>
        </p:blipFill>
        <p:spPr>
          <a:xfrm>
            <a:off x="7463721" y="2670967"/>
            <a:ext cx="142875" cy="1524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299D563-07B5-4895-8917-B0471967C88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865" t="6664" r="2756" b="63056"/>
          <a:stretch/>
        </p:blipFill>
        <p:spPr>
          <a:xfrm>
            <a:off x="1440024" y="2180256"/>
            <a:ext cx="9311952" cy="20766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6FCFF5D-B570-4C88-B920-441F7E02F68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3663033" y="3811199"/>
            <a:ext cx="261267" cy="26126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8226B1C-290B-4497-91FA-B8471D50599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6093" t="23506" r="36486" b="74098"/>
          <a:stretch/>
        </p:blipFill>
        <p:spPr>
          <a:xfrm>
            <a:off x="3293624" y="3343751"/>
            <a:ext cx="3343275" cy="164307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5285BC13-6E7C-48AE-9A4B-D993E35CB44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 rot="21058342">
            <a:off x="3382886" y="3941832"/>
            <a:ext cx="261267" cy="26126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B66E444D-ECA5-4726-82DE-39E2AA0FB03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6484" t="26021" r="60098" b="70937"/>
          <a:stretch/>
        </p:blipFill>
        <p:spPr>
          <a:xfrm>
            <a:off x="3346057" y="3506871"/>
            <a:ext cx="416719" cy="208634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EFD1BCFB-3C6D-495E-BB6D-F2BAB767D9DD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0146" t="12598" r="67302" b="86159"/>
          <a:stretch/>
        </p:blipFill>
        <p:spPr>
          <a:xfrm>
            <a:off x="3326642" y="3156824"/>
            <a:ext cx="2749550" cy="135599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24D335CA-79CB-4D9F-B83C-E589F897E54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319" t="15435" r="2319" b="33148"/>
          <a:stretch/>
        </p:blipFill>
        <p:spPr>
          <a:xfrm>
            <a:off x="282788" y="1743776"/>
            <a:ext cx="11626424" cy="3526188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0E4AD692-0799-411C-81F0-474A7EFE1B6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473246" y="4256881"/>
            <a:ext cx="260350" cy="26035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8814BF02-E8D9-4789-8DB7-3550FD186E2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50000" b="66956"/>
          <a:stretch/>
        </p:blipFill>
        <p:spPr>
          <a:xfrm>
            <a:off x="1762897" y="1846935"/>
            <a:ext cx="8930591" cy="3319871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3E9EC0D2-14F7-40EA-B07E-D873B763452D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14062" t="13662" r="70921" b="84775"/>
          <a:stretch/>
        </p:blipFill>
        <p:spPr>
          <a:xfrm>
            <a:off x="4049870" y="3287044"/>
            <a:ext cx="1882059" cy="14016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9BB87AE2-18BF-490E-9894-36535C0E9A0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10752" t="18024" r="85836" b="80590"/>
          <a:stretch/>
        </p:blipFill>
        <p:spPr>
          <a:xfrm>
            <a:off x="3393316" y="3738537"/>
            <a:ext cx="490503" cy="127626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B29F5463-4B60-4B14-B713-962AB9DDA2B5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0615" t="12391" r="67926" b="86170"/>
          <a:stretch/>
        </p:blipFill>
        <p:spPr>
          <a:xfrm>
            <a:off x="3393316" y="3152255"/>
            <a:ext cx="2616201" cy="14016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7DB5C5C-5530-45EB-9359-B81BBA6DC0BE}"/>
              </a:ext>
            </a:extLst>
          </p:cNvPr>
          <p:cNvSpPr txBox="1"/>
          <p:nvPr/>
        </p:nvSpPr>
        <p:spPr>
          <a:xfrm>
            <a:off x="513993" y="781510"/>
            <a:ext cx="1796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만들기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7ABB526-490C-4173-97AB-BACCCB707649}"/>
              </a:ext>
            </a:extLst>
          </p:cNvPr>
          <p:cNvSpPr txBox="1"/>
          <p:nvPr/>
        </p:nvSpPr>
        <p:spPr>
          <a:xfrm>
            <a:off x="54315" y="418483"/>
            <a:ext cx="29979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03. Music Bot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제작</a:t>
            </a:r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과정</a:t>
            </a:r>
          </a:p>
        </p:txBody>
      </p:sp>
      <p:pic>
        <p:nvPicPr>
          <p:cNvPr id="54" name="오디오 53">
            <a:hlinkClick r:id="" action="ppaction://media"/>
            <a:extLst>
              <a:ext uri="{FF2B5EF4-FFF2-40B4-BE49-F238E27FC236}">
                <a16:creationId xmlns:a16="http://schemas.microsoft.com/office/drawing/2014/main" id="{FE49827B-449A-4389-A54B-6620DE93D8C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9616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22"/>
    </mc:Choice>
    <mc:Fallback xmlns="">
      <p:transition spd="slow" advTm="37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48148E-6 L 0.00221 -0.06366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-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0"/>
                            </p:stCondLst>
                            <p:childTnLst>
                              <p:par>
                                <p:cTn id="9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774 0.00556 L 0.00729 -0.05417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29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000"/>
                            </p:stCondLst>
                            <p:childTnLst>
                              <p:par>
                                <p:cTn id="10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-0.0037 L 0.15234 -0.08611 " pathEditMode="relative" rAng="0" ptsTypes="AA">
                                      <p:cBhvr>
                                        <p:cTn id="14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73" y="-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ABB8EA-FBBB-4602-A251-936FE01609EE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B7C04A2-8AFB-4A35-ABFB-EF95944C5F4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BC128A3-66EC-4537-83CB-D1CEF679F52A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2AFDB79-FAA1-44F6-BAF6-9B97A9D171DD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82F274-FBC4-4A41-9947-15D36A3EC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505" y="1747925"/>
            <a:ext cx="4813556" cy="3908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B053C10-5D73-4AC7-9808-2DEED3A05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995" y="2054207"/>
            <a:ext cx="630555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2A753D9-C857-4177-BC27-C2898B37F41A}"/>
              </a:ext>
            </a:extLst>
          </p:cNvPr>
          <p:cNvSpPr txBox="1"/>
          <p:nvPr/>
        </p:nvSpPr>
        <p:spPr>
          <a:xfrm>
            <a:off x="54315" y="418483"/>
            <a:ext cx="2483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03. Music Bot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과정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6E5BD7-699B-4F52-95E9-6E3C49A20E9B}"/>
              </a:ext>
            </a:extLst>
          </p:cNvPr>
          <p:cNvSpPr txBox="1"/>
          <p:nvPr/>
        </p:nvSpPr>
        <p:spPr>
          <a:xfrm>
            <a:off x="513993" y="781510"/>
            <a:ext cx="1796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만들기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FCF22F01-2D36-4560-B74A-E00B32C066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2894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47"/>
    </mc:Choice>
    <mc:Fallback xmlns="">
      <p:transition spd="slow" advTm="9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F2B419-E248-4D1C-B1AB-9C01586F4EFA}"/>
              </a:ext>
            </a:extLst>
          </p:cNvPr>
          <p:cNvGrpSpPr/>
          <p:nvPr/>
        </p:nvGrpSpPr>
        <p:grpSpPr>
          <a:xfrm>
            <a:off x="5268498" y="468116"/>
            <a:ext cx="1620000" cy="662400"/>
            <a:chOff x="4280171" y="632299"/>
            <a:chExt cx="4166680" cy="1736632"/>
          </a:xfrm>
          <a:solidFill>
            <a:srgbClr val="D4CAB6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A80E089-8390-4A4E-860B-3A054077ADA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D9987B-3836-4ACB-AAE7-BDAB0B8C1BBE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9E93E19-F764-44E7-A2B5-C23F2CC69CD6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9F88F7A4-FA0E-4253-9549-CA90A27FEA09}"/>
              </a:ext>
            </a:extLst>
          </p:cNvPr>
          <p:cNvSpPr/>
          <p:nvPr/>
        </p:nvSpPr>
        <p:spPr>
          <a:xfrm>
            <a:off x="4088547" y="2286003"/>
            <a:ext cx="4014906" cy="2285994"/>
          </a:xfrm>
          <a:prstGeom prst="triangle">
            <a:avLst>
              <a:gd name="adj" fmla="val 52567"/>
            </a:avLst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4</a:t>
            </a:r>
          </a:p>
          <a:p>
            <a:pPr algn="ctr"/>
            <a:r>
              <a:rPr lang="ko-KR" altLang="en-US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결과물</a:t>
            </a:r>
            <a:endParaRPr lang="en-US" altLang="ko-KR" sz="20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APPLEASE</a:t>
            </a:r>
            <a:endParaRPr lang="en-US" altLang="ko-KR" sz="12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4F4367D-B87B-4A5B-88E9-851BDE43B2CA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7741E6-F4C1-4B07-8390-AE4E406E9311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E0E0D8"/>
              </a:solidFill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3DE0AC9C-3408-42DE-94DA-417776F22E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2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6"/>
    </mc:Choice>
    <mc:Fallback xmlns="">
      <p:transition spd="slow" advTm="3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ABB8EA-FBBB-4602-A251-936FE01609EE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B7C04A2-8AFB-4A35-ABFB-EF95944C5F4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BC128A3-66EC-4537-83CB-D1CEF679F52A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2AFDB79-FAA1-44F6-BAF6-9B97A9D171DD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A753D9-C857-4177-BC27-C2898B37F41A}"/>
              </a:ext>
            </a:extLst>
          </p:cNvPr>
          <p:cNvSpPr txBox="1"/>
          <p:nvPr/>
        </p:nvSpPr>
        <p:spPr>
          <a:xfrm>
            <a:off x="-379456" y="418483"/>
            <a:ext cx="2483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04.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결과물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6E5BD7-699B-4F52-95E9-6E3C49A20E9B}"/>
              </a:ext>
            </a:extLst>
          </p:cNvPr>
          <p:cNvSpPr txBox="1"/>
          <p:nvPr/>
        </p:nvSpPr>
        <p:spPr>
          <a:xfrm>
            <a:off x="513993" y="781510"/>
            <a:ext cx="1796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소개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05641A-F233-4985-A70E-75693F94D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167" y="1421536"/>
            <a:ext cx="1895475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8F542414-732C-4F87-BEAC-F541886BD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823" y="1421536"/>
            <a:ext cx="7746340" cy="4190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A6702C2-B0D1-4152-888C-93FCD97F9B29}"/>
              </a:ext>
            </a:extLst>
          </p:cNvPr>
          <p:cNvCxnSpPr/>
          <p:nvPr/>
        </p:nvCxnSpPr>
        <p:spPr>
          <a:xfrm>
            <a:off x="4971245" y="5486400"/>
            <a:ext cx="77788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0" name="Picture 12">
            <a:extLst>
              <a:ext uri="{FF2B5EF4-FFF2-40B4-BE49-F238E27FC236}">
                <a16:creationId xmlns:a16="http://schemas.microsoft.com/office/drawing/2014/main" id="{BF3D2BF5-C36B-4DD7-8C44-B6A8A075B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70" y="2088284"/>
            <a:ext cx="5267325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>
            <a:extLst>
              <a:ext uri="{FF2B5EF4-FFF2-40B4-BE49-F238E27FC236}">
                <a16:creationId xmlns:a16="http://schemas.microsoft.com/office/drawing/2014/main" id="{78BFF356-7527-4478-8B20-9A77B6E8D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607" y="2088285"/>
            <a:ext cx="5267323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2E42B19-69C0-4466-9DE6-7A4485D9636C}"/>
              </a:ext>
            </a:extLst>
          </p:cNvPr>
          <p:cNvSpPr txBox="1"/>
          <p:nvPr/>
        </p:nvSpPr>
        <p:spPr>
          <a:xfrm>
            <a:off x="513993" y="780150"/>
            <a:ext cx="1796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기능</a:t>
            </a: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3AB017F7-36A7-47A8-97DF-9ADFBB269D9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00462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38"/>
    </mc:Choice>
    <mc:Fallback>
      <p:transition spd="slow" advTm="26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9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F2B419-E248-4D1C-B1AB-9C01586F4EFA}"/>
              </a:ext>
            </a:extLst>
          </p:cNvPr>
          <p:cNvGrpSpPr/>
          <p:nvPr/>
        </p:nvGrpSpPr>
        <p:grpSpPr>
          <a:xfrm>
            <a:off x="5268498" y="468116"/>
            <a:ext cx="1620000" cy="662400"/>
            <a:chOff x="4280171" y="632299"/>
            <a:chExt cx="4166680" cy="1736632"/>
          </a:xfrm>
          <a:solidFill>
            <a:srgbClr val="D4CAB6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A80E089-8390-4A4E-860B-3A054077ADA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D9987B-3836-4ACB-AAE7-BDAB0B8C1BBE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9E93E19-F764-44E7-A2B5-C23F2CC69CD6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4F4367D-B87B-4A5B-88E9-851BDE43B2CA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7741E6-F4C1-4B07-8390-AE4E406E9311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E0E0D8"/>
              </a:solidFill>
            </a:endParaRPr>
          </a:p>
        </p:txBody>
      </p: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95891D4E-E062-4D3D-BB1D-D15488D88B6E}"/>
              </a:ext>
            </a:extLst>
          </p:cNvPr>
          <p:cNvSpPr/>
          <p:nvPr/>
        </p:nvSpPr>
        <p:spPr>
          <a:xfrm>
            <a:off x="4088547" y="2286003"/>
            <a:ext cx="4014906" cy="2285994"/>
          </a:xfrm>
          <a:prstGeom prst="triangle">
            <a:avLst>
              <a:gd name="adj" fmla="val 52567"/>
            </a:avLst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5</a:t>
            </a:r>
          </a:p>
          <a:p>
            <a:pPr algn="ctr"/>
            <a:r>
              <a:rPr lang="ko-KR" altLang="en-US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느낀 점</a:t>
            </a:r>
            <a:endParaRPr lang="en-US" altLang="ko-KR" sz="20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APPLEASE</a:t>
            </a:r>
            <a:endParaRPr lang="en-US" altLang="ko-KR" sz="12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pic>
        <p:nvPicPr>
          <p:cNvPr id="23" name="오디오 22">
            <a:hlinkClick r:id="" action="ppaction://media"/>
            <a:extLst>
              <a:ext uri="{FF2B5EF4-FFF2-40B4-BE49-F238E27FC236}">
                <a16:creationId xmlns:a16="http://schemas.microsoft.com/office/drawing/2014/main" id="{665D1D32-2813-49F9-AED0-11B1226B24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8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8"/>
    </mc:Choice>
    <mc:Fallback xmlns="">
      <p:transition spd="slow" advTm="2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ABB8EA-FBBB-4602-A251-936FE01609EE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B7C04A2-8AFB-4A35-ABFB-EF95944C5F4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BC128A3-66EC-4537-83CB-D1CEF679F52A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2AFDB79-FAA1-44F6-BAF6-9B97A9D171DD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A753D9-C857-4177-BC27-C2898B37F41A}"/>
              </a:ext>
            </a:extLst>
          </p:cNvPr>
          <p:cNvSpPr txBox="1"/>
          <p:nvPr/>
        </p:nvSpPr>
        <p:spPr>
          <a:xfrm>
            <a:off x="-353330" y="418483"/>
            <a:ext cx="2483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05.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느낀 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2B6870-FB51-4065-89ED-616BBF366E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126" b="89842" l="10000" r="90000">
                        <a14:foregroundMark x1="36667" y1="72009" x2="37857" y2="75395"/>
                        <a14:foregroundMark x1="36905" y1="10158" x2="45714" y2="8804"/>
                        <a14:foregroundMark x1="41190" y1="8578" x2="45714" y2="9255"/>
                        <a14:foregroundMark x1="36905" y1="10384" x2="34286" y2="10158"/>
                        <a14:foregroundMark x1="29524" y1="14447" x2="28983" y2="14823"/>
                        <a14:foregroundMark x1="31797" y1="12867" x2="29524" y2="14447"/>
                        <a14:foregroundMark x1="36667" y1="9481" x2="31797" y2="12867"/>
                        <a14:foregroundMark x1="32024" y1="14447" x2="41190" y2="8126"/>
                        <a14:foregroundMark x1="30714" y1="15350" x2="32024" y2="14447"/>
                        <a14:foregroundMark x1="41190" y1="8126" x2="53571" y2="9255"/>
                        <a14:foregroundMark x1="53571" y1="9255" x2="63571" y2="16930"/>
                        <a14:foregroundMark x1="63571" y1="16930" x2="67381" y2="22122"/>
                        <a14:foregroundMark x1="65952" y1="20767" x2="62143" y2="18284"/>
                        <a14:foregroundMark x1="63427" y1="79684" x2="63095" y2="80813"/>
                        <a14:foregroundMark x1="63560" y1="79233" x2="63427" y2="79684"/>
                        <a14:foregroundMark x1="63693" y1="78781" x2="63560" y2="79233"/>
                        <a14:foregroundMark x1="63826" y1="78330" x2="63693" y2="78781"/>
                        <a14:foregroundMark x1="63959" y1="77878" x2="63826" y2="78330"/>
                        <a14:foregroundMark x1="65952" y1="71106" x2="63959" y2="77878"/>
                        <a14:foregroundMark x1="72857" y1="82167" x2="72857" y2="82167"/>
                        <a14:foregroundMark x1="62381" y1="86682" x2="62381" y2="86682"/>
                        <a14:foregroundMark x1="67619" y1="77878" x2="67619" y2="77878"/>
                        <a14:foregroundMark x1="65952" y1="78330" x2="65952" y2="78330"/>
                        <a14:foregroundMark x1="65238" y1="80135" x2="65238" y2="80135"/>
                        <a14:foregroundMark x1="70476" y1="78781" x2="70476" y2="78781"/>
                        <a14:foregroundMark x1="69286" y1="79684" x2="69286" y2="79684"/>
                        <a14:foregroundMark x1="68571" y1="79684" x2="68571" y2="79684"/>
                        <a14:foregroundMark x1="67857" y1="79458" x2="67857" y2="79458"/>
                        <a14:foregroundMark x1="67857" y1="79458" x2="67857" y2="79458"/>
                        <a14:foregroundMark x1="67619" y1="79458" x2="67619" y2="79458"/>
                        <a14:foregroundMark x1="65714" y1="79458" x2="65714" y2="79458"/>
                        <a14:foregroundMark x1="67653" y1="79233" x2="67619" y2="79458"/>
                        <a14:foregroundMark x1="67789" y1="78330" x2="67653" y2="79233"/>
                        <a14:foregroundMark x1="67857" y1="77878" x2="67789" y2="78330"/>
                        <a14:foregroundMark x1="64762" y1="79233" x2="65714" y2="79458"/>
                        <a14:foregroundMark x1="31429" y1="13544" x2="34762" y2="11738"/>
                        <a14:foregroundMark x1="34524" y1="11061" x2="30238" y2="15801"/>
                        <a14:foregroundMark x1="29524" y1="15801" x2="29524" y2="15801"/>
                        <a14:foregroundMark x1="68333" y1="30023" x2="68333" y2="30023"/>
                        <a14:foregroundMark x1="69762" y1="29797" x2="69762" y2="29797"/>
                        <a14:foregroundMark x1="70952" y1="30248" x2="70952" y2="30248"/>
                        <a14:foregroundMark x1="69524" y1="29345" x2="69524" y2="29345"/>
                        <a14:foregroundMark x1="68571" y1="29120" x2="68571" y2="29120"/>
                        <a14:foregroundMark x1="69524" y1="29345" x2="70986" y2="30963"/>
                        <a14:backgroundMark x1="65238" y1="82619" x2="65238" y2="82619"/>
                        <a14:backgroundMark x1="65952" y1="81264" x2="65952" y2="81264"/>
                        <a14:backgroundMark x1="66905" y1="79684" x2="66905" y2="79684"/>
                        <a14:backgroundMark x1="65952" y1="83521" x2="65952" y2="83521"/>
                        <a14:backgroundMark x1="65238" y1="84199" x2="65238" y2="84199"/>
                        <a14:backgroundMark x1="64762" y1="84424" x2="64762" y2="84424"/>
                        <a14:backgroundMark x1="66905" y1="87810" x2="66905" y2="87810"/>
                        <a14:backgroundMark x1="68810" y1="87810" x2="68810" y2="87810"/>
                        <a14:backgroundMark x1="66667" y1="79233" x2="66667" y2="79233"/>
                        <a14:backgroundMark x1="66905" y1="78330" x2="66905" y2="78330"/>
                        <a14:backgroundMark x1="26190" y1="16253" x2="26190" y2="16253"/>
                        <a14:backgroundMark x1="27619" y1="15801" x2="25476" y2="17833"/>
                        <a14:backgroundMark x1="28095" y1="15350" x2="27619" y2="15801"/>
                        <a14:backgroundMark x1="27263" y1="15801" x2="25714" y2="16930"/>
                        <a14:backgroundMark x1="28689" y1="14761" x2="27263" y2="15801"/>
                        <a14:backgroundMark x1="26667" y1="16253" x2="23571" y2="20090"/>
                        <a14:backgroundMark x1="56905" y1="88262" x2="56905" y2="88262"/>
                        <a14:backgroundMark x1="58095" y1="88262" x2="58095" y2="88262"/>
                        <a14:backgroundMark x1="74762" y1="82393" x2="74762" y2="82393"/>
                        <a14:backgroundMark x1="80000" y1="89842" x2="80000" y2="89842"/>
                        <a14:backgroundMark x1="37857" y1="88036" x2="37857" y2="88036"/>
                        <a14:backgroundMark x1="72143" y1="30700" x2="75000" y2="417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9394" y="2067567"/>
            <a:ext cx="2570667" cy="2711442"/>
          </a:xfrm>
          <a:prstGeom prst="rect">
            <a:avLst/>
          </a:prstGeom>
          <a:noFill/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6699D29F-2224-4332-A905-3BAE095F3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061" y="2996371"/>
            <a:ext cx="3005700" cy="68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23ECBABD-D539-4839-BE15-663C6A2C9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688" y="3903217"/>
            <a:ext cx="1521906" cy="1521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67ADD149-84A3-446E-8E57-50E5DAE27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524" b="89881" l="7000" r="95333">
                        <a14:foregroundMark x1="10000" y1="43452" x2="13667" y2="37500"/>
                        <a14:foregroundMark x1="14642" y1="63968" x2="14667" y2="64286"/>
                        <a14:foregroundMark x1="12667" y1="39286" x2="14338" y2="60167"/>
                        <a14:foregroundMark x1="13667" y1="39286" x2="12667" y2="43452"/>
                        <a14:foregroundMark x1="10000" y1="52381" x2="7000" y2="36310"/>
                        <a14:foregroundMark x1="8667" y1="38690" x2="9231" y2="61873"/>
                        <a14:foregroundMark x1="13325" y1="59194" x2="21000" y2="34524"/>
                        <a14:foregroundMark x1="21000" y1="34524" x2="12667" y2="35714"/>
                        <a14:foregroundMark x1="33629" y1="55357" x2="33000" y2="57143"/>
                        <a14:foregroundMark x1="35333" y1="58929" x2="36097" y2="59543"/>
                        <a14:foregroundMark x1="46667" y1="37500" x2="46667" y2="38719"/>
                        <a14:foregroundMark x1="47185" y1="59796" x2="47333" y2="63095"/>
                        <a14:foregroundMark x1="46914" y1="53742" x2="47179" y2="59658"/>
                        <a14:foregroundMark x1="46667" y1="48214" x2="46774" y2="50608"/>
                        <a14:foregroundMark x1="46333" y1="46429" x2="46333" y2="46429"/>
                        <a14:foregroundMark x1="48000" y1="44048" x2="46386" y2="44048"/>
                        <a14:foregroundMark x1="46333" y1="44048" x2="48000" y2="45238"/>
                        <a14:foregroundMark x1="51333" y1="46429" x2="55667" y2="46429"/>
                        <a14:foregroundMark x1="60667" y1="42262" x2="60667" y2="52381"/>
                        <a14:foregroundMark x1="73333" y1="52425" x2="73333" y2="52976"/>
                        <a14:foregroundMark x1="86000" y1="41667" x2="86667" y2="51190"/>
                        <a14:foregroundMark x1="88667" y1="46429" x2="95333" y2="50000"/>
                        <a14:foregroundMark x1="89476" y1="58929" x2="88333" y2="61310"/>
                        <a14:foregroundMark x1="81667" y1="51190" x2="81000" y2="57143"/>
                        <a14:foregroundMark x1="73000" y1="50000" x2="74000" y2="58929"/>
                        <a14:foregroundMark x1="74333" y1="47619" x2="74333" y2="58929"/>
                        <a14:foregroundMark x1="74000" y1="47619" x2="74000" y2="58929"/>
                        <a14:foregroundMark x1="92333" y1="44643" x2="95000" y2="54167"/>
                        <a14:foregroundMark x1="93667" y1="48810" x2="90333" y2="46429"/>
                        <a14:foregroundMark x1="74000" y1="46429" x2="74000" y2="55357"/>
                        <a14:foregroundMark x1="73333" y1="47619" x2="73000" y2="56548"/>
                        <a14:foregroundMark x1="47333" y1="45833" x2="48000" y2="63095"/>
                        <a14:foregroundMark x1="47000" y1="58929" x2="47000" y2="63690"/>
                        <a14:foregroundMark x1="48000" y1="63095" x2="48000" y2="63095"/>
                        <a14:foregroundMark x1="33333" y1="44048" x2="40000" y2="50000"/>
                        <a14:foregroundMark x1="35667" y1="41071" x2="40667" y2="37500"/>
                        <a14:foregroundMark x1="48333" y1="47619" x2="47000" y2="45833"/>
                        <a14:foregroundMark x1="52333" y1="42262" x2="57000" y2="61905"/>
                        <a14:foregroundMark x1="85333" y1="43452" x2="87667" y2="47619"/>
                        <a14:foregroundMark x1="90000" y1="48214" x2="86667" y2="39881"/>
                        <a14:foregroundMark x1="72667" y1="48214" x2="74000" y2="51190"/>
                        <a14:backgroundMark x1="45000" y1="45238" x2="42671" y2="44718"/>
                        <a14:backgroundMark x1="40667" y1="67857" x2="44000" y2="66071"/>
                        <a14:backgroundMark x1="45000" y1="42262" x2="46339" y2="43218"/>
                        <a14:backgroundMark x1="90000" y1="54167" x2="90000" y2="58929"/>
                        <a14:backgroundMark x1="72824" y1="59343" x2="72667" y2="61310"/>
                        <a14:backgroundMark x1="6667" y1="69048" x2="10333" y2="75595"/>
                        <a14:backgroundMark x1="8333" y1="69048" x2="11333" y2="72024"/>
                        <a14:backgroundMark x1="8667" y1="67262" x2="10333" y2="69048"/>
                        <a14:backgroundMark x1="42000" y1="66071" x2="42333" y2="66071"/>
                        <a14:backgroundMark x1="43000" y1="64881" x2="39667" y2="67262"/>
                        <a14:backgroundMark x1="40667" y1="64881" x2="43333" y2="67262"/>
                        <a14:backgroundMark x1="43000" y1="64286" x2="39667" y2="67262"/>
                        <a14:backgroundMark x1="7667" y1="64881" x2="12000" y2="690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791" y="1432877"/>
            <a:ext cx="30057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오디오 96">
            <a:hlinkClick r:id="" action="ppaction://media"/>
            <a:extLst>
              <a:ext uri="{FF2B5EF4-FFF2-40B4-BE49-F238E27FC236}">
                <a16:creationId xmlns:a16="http://schemas.microsoft.com/office/drawing/2014/main" id="{ABF1E629-B27E-497D-BBE5-A464D6FCB7F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184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29"/>
    </mc:Choice>
    <mc:Fallback xmlns="">
      <p:transition spd="slow" advTm="46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F2B419-E248-4D1C-B1AB-9C01586F4EFA}"/>
              </a:ext>
            </a:extLst>
          </p:cNvPr>
          <p:cNvGrpSpPr/>
          <p:nvPr/>
        </p:nvGrpSpPr>
        <p:grpSpPr>
          <a:xfrm>
            <a:off x="5268498" y="468116"/>
            <a:ext cx="1620000" cy="662400"/>
            <a:chOff x="4280171" y="632299"/>
            <a:chExt cx="4166680" cy="1736632"/>
          </a:xfrm>
          <a:solidFill>
            <a:srgbClr val="D4CAB6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A80E089-8390-4A4E-860B-3A054077ADA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D9987B-3836-4ACB-AAE7-BDAB0B8C1BBE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9E93E19-F764-44E7-A2B5-C23F2CC69CD6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4F4367D-B87B-4A5B-88E9-851BDE43B2CA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7741E6-F4C1-4B07-8390-AE4E406E9311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E0E0D8"/>
              </a:solidFill>
            </a:endParaRPr>
          </a:p>
        </p:txBody>
      </p: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95891D4E-E062-4D3D-BB1D-D15488D88B6E}"/>
              </a:ext>
            </a:extLst>
          </p:cNvPr>
          <p:cNvSpPr/>
          <p:nvPr/>
        </p:nvSpPr>
        <p:spPr>
          <a:xfrm>
            <a:off x="3420779" y="2286003"/>
            <a:ext cx="5307702" cy="2285994"/>
          </a:xfrm>
          <a:prstGeom prst="triangle">
            <a:avLst>
              <a:gd name="adj" fmla="val 52567"/>
            </a:avLst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6</a:t>
            </a:r>
          </a:p>
          <a:p>
            <a:pPr algn="ctr"/>
            <a:r>
              <a:rPr lang="ko-KR" altLang="en-US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기대 효과 및 향후 계획</a:t>
            </a:r>
            <a:endParaRPr lang="en-US" altLang="ko-KR" sz="20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APPLEASE</a:t>
            </a:r>
            <a:endParaRPr lang="en-US" altLang="ko-KR" sz="12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B11BFD91-A36A-4501-A3D3-0E714066EC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925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6"/>
    </mc:Choice>
    <mc:Fallback>
      <p:transition spd="slow" advTm="5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ABB8EA-FBBB-4602-A251-936FE01609EE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B7C04A2-8AFB-4A35-ABFB-EF95944C5F4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BC128A3-66EC-4537-83CB-D1CEF679F52A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2AFDB79-FAA1-44F6-BAF6-9B97A9D171DD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A753D9-C857-4177-BC27-C2898B37F41A}"/>
              </a:ext>
            </a:extLst>
          </p:cNvPr>
          <p:cNvSpPr txBox="1"/>
          <p:nvPr/>
        </p:nvSpPr>
        <p:spPr>
          <a:xfrm>
            <a:off x="25629" y="430186"/>
            <a:ext cx="3227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06.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기대 효과 및 향후 계획</a:t>
            </a:r>
          </a:p>
        </p:txBody>
      </p:sp>
      <p:pic>
        <p:nvPicPr>
          <p:cNvPr id="2050" name="Picture 2" descr="무엇 향후 계획? 로열티 무료 사진, 그림, 이미지 그리고 스톡포토그래피. Image 30742185.">
            <a:extLst>
              <a:ext uri="{FF2B5EF4-FFF2-40B4-BE49-F238E27FC236}">
                <a16:creationId xmlns:a16="http://schemas.microsoft.com/office/drawing/2014/main" id="{5475AEA3-8F69-41E6-A86E-9586EE110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872" y="1293059"/>
            <a:ext cx="6690641" cy="4271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870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45335"/>
    </mc:Choice>
    <mc:Fallback>
      <p:transition advTm="453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F2B419-E248-4D1C-B1AB-9C01586F4EFA}"/>
              </a:ext>
            </a:extLst>
          </p:cNvPr>
          <p:cNvGrpSpPr/>
          <p:nvPr/>
        </p:nvGrpSpPr>
        <p:grpSpPr>
          <a:xfrm>
            <a:off x="5268498" y="468116"/>
            <a:ext cx="1620000" cy="662400"/>
            <a:chOff x="4280171" y="632299"/>
            <a:chExt cx="4166680" cy="1736632"/>
          </a:xfrm>
          <a:solidFill>
            <a:srgbClr val="D4CAB6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A80E089-8390-4A4E-860B-3A054077ADA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D9987B-3836-4ACB-AAE7-BDAB0B8C1BBE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9E93E19-F764-44E7-A2B5-C23F2CC69CD6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9F88F7A4-FA0E-4253-9549-CA90A27FEA09}"/>
              </a:ext>
            </a:extLst>
          </p:cNvPr>
          <p:cNvSpPr/>
          <p:nvPr/>
        </p:nvSpPr>
        <p:spPr>
          <a:xfrm>
            <a:off x="2978728" y="2184402"/>
            <a:ext cx="6197600" cy="2285994"/>
          </a:xfrm>
          <a:prstGeom prst="triangle">
            <a:avLst>
              <a:gd name="adj" fmla="val 52567"/>
            </a:avLst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7</a:t>
            </a:r>
          </a:p>
          <a:p>
            <a:pPr algn="ctr"/>
            <a:r>
              <a:rPr lang="en-US" altLang="ko-KR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시연 영상 </a:t>
            </a:r>
            <a:endParaRPr lang="en-US" altLang="ko-KR" sz="20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APPLEASE</a:t>
            </a:r>
            <a:endParaRPr lang="en-US" altLang="ko-KR" sz="12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4F4367D-B87B-4A5B-88E9-851BDE43B2CA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7741E6-F4C1-4B07-8390-AE4E406E9311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E0E0D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423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ABB8EA-FBBB-4602-A251-936FE01609EE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B7C04A2-8AFB-4A35-ABFB-EF95944C5F4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BC128A3-66EC-4537-83CB-D1CEF679F52A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2AFDB79-FAA1-44F6-BAF6-9B97A9D171DD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A753D9-C857-4177-BC27-C2898B37F41A}"/>
              </a:ext>
            </a:extLst>
          </p:cNvPr>
          <p:cNvSpPr txBox="1"/>
          <p:nvPr/>
        </p:nvSpPr>
        <p:spPr>
          <a:xfrm>
            <a:off x="-24246" y="430186"/>
            <a:ext cx="3227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07.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</a:t>
            </a:r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시연 영상</a:t>
            </a:r>
          </a:p>
        </p:txBody>
      </p:sp>
      <p:pic>
        <p:nvPicPr>
          <p:cNvPr id="19" name="Music Bot 시연 영상">
            <a:hlinkClick r:id="" action="ppaction://media"/>
            <a:extLst>
              <a:ext uri="{FF2B5EF4-FFF2-40B4-BE49-F238E27FC236}">
                <a16:creationId xmlns:a16="http://schemas.microsoft.com/office/drawing/2014/main" id="{F5F3F373-B8E1-4B80-B41D-22A23634802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9729" y="1204461"/>
            <a:ext cx="10412542" cy="522334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35922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144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412111" y="1130516"/>
            <a:ext cx="115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contents</a:t>
            </a:r>
            <a:endParaRPr lang="ko-KR" altLang="en-US" sz="20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F2B419-E248-4D1C-B1AB-9C01586F4EFA}"/>
              </a:ext>
            </a:extLst>
          </p:cNvPr>
          <p:cNvGrpSpPr/>
          <p:nvPr/>
        </p:nvGrpSpPr>
        <p:grpSpPr>
          <a:xfrm>
            <a:off x="5268498" y="468116"/>
            <a:ext cx="1620000" cy="662400"/>
            <a:chOff x="4280171" y="632299"/>
            <a:chExt cx="4166680" cy="1736632"/>
          </a:xfrm>
          <a:solidFill>
            <a:srgbClr val="D4CAB6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A80E089-8390-4A4E-860B-3A054077ADA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D9987B-3836-4ACB-AAE7-BDAB0B8C1BBE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9E93E19-F764-44E7-A2B5-C23F2CC69CD6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B12294-BACC-4484-85D2-03DA8C730572}"/>
              </a:ext>
            </a:extLst>
          </p:cNvPr>
          <p:cNvSpPr txBox="1"/>
          <p:nvPr/>
        </p:nvSpPr>
        <p:spPr>
          <a:xfrm>
            <a:off x="3651972" y="1320776"/>
            <a:ext cx="179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001 </a:t>
            </a:r>
            <a:r>
              <a:rPr lang="ko-KR" altLang="en-US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BD41D7-21B8-46E0-BA39-10EF5E8DFC68}"/>
              </a:ext>
            </a:extLst>
          </p:cNvPr>
          <p:cNvSpPr txBox="1"/>
          <p:nvPr/>
        </p:nvSpPr>
        <p:spPr>
          <a:xfrm>
            <a:off x="4131038" y="1743975"/>
            <a:ext cx="1523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팀원 구성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BF703D-1857-4978-8A3D-5693D9F3398F}"/>
              </a:ext>
            </a:extLst>
          </p:cNvPr>
          <p:cNvSpPr txBox="1"/>
          <p:nvPr/>
        </p:nvSpPr>
        <p:spPr>
          <a:xfrm>
            <a:off x="4131038" y="2090218"/>
            <a:ext cx="1523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역할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38110F-C30A-4A16-B1D4-EA5C1861F229}"/>
              </a:ext>
            </a:extLst>
          </p:cNvPr>
          <p:cNvSpPr txBox="1"/>
          <p:nvPr/>
        </p:nvSpPr>
        <p:spPr>
          <a:xfrm>
            <a:off x="3651972" y="2554511"/>
            <a:ext cx="2613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002 Music Bot </a:t>
            </a:r>
            <a:r>
              <a:rPr lang="ko-KR" altLang="en-US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계획 및 동기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A1D040-FC19-4885-8A23-BBD31DB8B2EB}"/>
              </a:ext>
            </a:extLst>
          </p:cNvPr>
          <p:cNvSpPr txBox="1"/>
          <p:nvPr/>
        </p:nvSpPr>
        <p:spPr>
          <a:xfrm>
            <a:off x="4131038" y="2977710"/>
            <a:ext cx="1523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동기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C66DA7-D10D-4F0F-8D64-732B4B939403}"/>
              </a:ext>
            </a:extLst>
          </p:cNvPr>
          <p:cNvSpPr txBox="1"/>
          <p:nvPr/>
        </p:nvSpPr>
        <p:spPr>
          <a:xfrm>
            <a:off x="4131038" y="3323953"/>
            <a:ext cx="1523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계획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C4C46A-597A-46B3-8B39-E44F5A5A6079}"/>
              </a:ext>
            </a:extLst>
          </p:cNvPr>
          <p:cNvSpPr txBox="1"/>
          <p:nvPr/>
        </p:nvSpPr>
        <p:spPr>
          <a:xfrm>
            <a:off x="3651972" y="3788246"/>
            <a:ext cx="2613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003 Music Bot </a:t>
            </a:r>
            <a:r>
              <a:rPr lang="ko-KR" altLang="en-US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제작</a:t>
            </a:r>
            <a:r>
              <a:rPr lang="en-US" altLang="ko-KR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</a:t>
            </a:r>
            <a:r>
              <a:rPr lang="ko-KR" altLang="en-US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과정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7B1160-5685-4174-BBA1-0285A0209F1C}"/>
              </a:ext>
            </a:extLst>
          </p:cNvPr>
          <p:cNvSpPr txBox="1"/>
          <p:nvPr/>
        </p:nvSpPr>
        <p:spPr>
          <a:xfrm>
            <a:off x="4131038" y="4211445"/>
            <a:ext cx="1796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오픈소스 다운받기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4B088C0-3CB0-4F55-8FD6-C72A5A221CD0}"/>
              </a:ext>
            </a:extLst>
          </p:cNvPr>
          <p:cNvSpPr txBox="1"/>
          <p:nvPr/>
        </p:nvSpPr>
        <p:spPr>
          <a:xfrm>
            <a:off x="3651972" y="5021981"/>
            <a:ext cx="2613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004 </a:t>
            </a:r>
            <a:r>
              <a:rPr lang="ko-KR" altLang="en-US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결과물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5C39CC-07D9-4DFD-A3E3-542918F14108}"/>
              </a:ext>
            </a:extLst>
          </p:cNvPr>
          <p:cNvSpPr txBox="1"/>
          <p:nvPr/>
        </p:nvSpPr>
        <p:spPr>
          <a:xfrm>
            <a:off x="4131038" y="5445180"/>
            <a:ext cx="1523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12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실행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352778-222A-48E5-AFB8-F38D71ADC884}"/>
              </a:ext>
            </a:extLst>
          </p:cNvPr>
          <p:cNvSpPr txBox="1"/>
          <p:nvPr/>
        </p:nvSpPr>
        <p:spPr>
          <a:xfrm>
            <a:off x="4131038" y="5791423"/>
            <a:ext cx="1523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12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기능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CAF4F7-6F20-43AA-9C65-A40821CF9DD4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E0E0D8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4B3A37-95E8-4151-8743-D1560FD0F45B}"/>
              </a:ext>
            </a:extLst>
          </p:cNvPr>
          <p:cNvSpPr txBox="1"/>
          <p:nvPr/>
        </p:nvSpPr>
        <p:spPr>
          <a:xfrm>
            <a:off x="4131038" y="4552615"/>
            <a:ext cx="1796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12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만들기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FAF6636-32DB-4B58-BE5E-0AAD984A6EE7}"/>
              </a:ext>
            </a:extLst>
          </p:cNvPr>
          <p:cNvSpPr txBox="1"/>
          <p:nvPr/>
        </p:nvSpPr>
        <p:spPr>
          <a:xfrm>
            <a:off x="6934015" y="1320776"/>
            <a:ext cx="179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005 </a:t>
            </a:r>
            <a:r>
              <a:rPr lang="ko-KR" altLang="en-US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느낀 점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B2959C7-F566-4A5A-BA0C-3892EFFE84FF}"/>
              </a:ext>
            </a:extLst>
          </p:cNvPr>
          <p:cNvSpPr txBox="1"/>
          <p:nvPr/>
        </p:nvSpPr>
        <p:spPr>
          <a:xfrm>
            <a:off x="6934015" y="2554511"/>
            <a:ext cx="2613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006 </a:t>
            </a:r>
            <a:r>
              <a:rPr lang="ko-KR" altLang="en-US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기대 효과 및 향후 계획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C3C730-1597-4A42-9367-5F37743643C0}"/>
              </a:ext>
            </a:extLst>
          </p:cNvPr>
          <p:cNvSpPr txBox="1"/>
          <p:nvPr/>
        </p:nvSpPr>
        <p:spPr>
          <a:xfrm>
            <a:off x="6934015" y="3788246"/>
            <a:ext cx="311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007 Music Bot </a:t>
            </a:r>
            <a:r>
              <a:rPr lang="ko-KR" altLang="en-US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시행 영상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A99A6933-DF8D-48A2-9B94-7E28C20067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861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47"/>
    </mc:Choice>
    <mc:Fallback>
      <p:transition spd="slow" advTm="15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ABB8EA-FBBB-4602-A251-936FE01609EE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B7C04A2-8AFB-4A35-ABFB-EF95944C5F4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BC128A3-66EC-4537-83CB-D1CEF679F52A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2AFDB79-FAA1-44F6-BAF6-9B97A9D171DD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solidFill>
              <a:srgbClr val="D4CA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E0E0D8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B79630-318B-481F-B93B-A8583F853B3D}"/>
              </a:ext>
            </a:extLst>
          </p:cNvPr>
          <p:cNvSpPr txBox="1"/>
          <p:nvPr/>
        </p:nvSpPr>
        <p:spPr>
          <a:xfrm>
            <a:off x="3759132" y="2767280"/>
            <a:ext cx="46737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감사합니다</a:t>
            </a:r>
            <a:r>
              <a:rPr lang="en-US" altLang="ko-KR" sz="8000" dirty="0">
                <a:solidFill>
                  <a:srgbClr val="E0E0D8"/>
                </a:solidFill>
              </a:rPr>
              <a:t>.</a:t>
            </a:r>
            <a:endParaRPr lang="ko-KR" altLang="en-US" sz="8000" dirty="0">
              <a:solidFill>
                <a:srgbClr val="E0E0D8"/>
              </a:solidFill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C8597653-8093-4D99-B331-BA74384793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35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52"/>
    </mc:Choice>
    <mc:Fallback>
      <p:transition spd="slow" advTm="4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F2B419-E248-4D1C-B1AB-9C01586F4EFA}"/>
              </a:ext>
            </a:extLst>
          </p:cNvPr>
          <p:cNvGrpSpPr/>
          <p:nvPr/>
        </p:nvGrpSpPr>
        <p:grpSpPr>
          <a:xfrm>
            <a:off x="5268498" y="468116"/>
            <a:ext cx="1620000" cy="662400"/>
            <a:chOff x="4280171" y="632299"/>
            <a:chExt cx="4166680" cy="1736632"/>
          </a:xfrm>
          <a:solidFill>
            <a:srgbClr val="D4CAB6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A80E089-8390-4A4E-860B-3A054077ADA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D9987B-3836-4ACB-AAE7-BDAB0B8C1BBE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9E93E19-F764-44E7-A2B5-C23F2CC69CD6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9F88F7A4-FA0E-4253-9549-CA90A27FEA09}"/>
              </a:ext>
            </a:extLst>
          </p:cNvPr>
          <p:cNvSpPr/>
          <p:nvPr/>
        </p:nvSpPr>
        <p:spPr>
          <a:xfrm>
            <a:off x="4088547" y="2286003"/>
            <a:ext cx="4014906" cy="2285994"/>
          </a:xfrm>
          <a:prstGeom prst="triangle">
            <a:avLst>
              <a:gd name="adj" fmla="val 52567"/>
            </a:avLst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1</a:t>
            </a:r>
          </a:p>
          <a:p>
            <a:pPr algn="ctr"/>
            <a:r>
              <a:rPr lang="ko-KR" altLang="en-US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소개</a:t>
            </a:r>
            <a:endParaRPr lang="en-US" altLang="ko-KR" sz="20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APPLEASE</a:t>
            </a:r>
            <a:endParaRPr lang="en-US" altLang="ko-KR" sz="12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4F4367D-B87B-4A5B-88E9-851BDE43B2CA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7741E6-F4C1-4B07-8390-AE4E406E9311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E0E0D8"/>
              </a:solidFill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A2D4C197-7F02-4808-9FA3-89B5EA6B69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15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0"/>
    </mc:Choice>
    <mc:Fallback xmlns="">
      <p:transition spd="slow" advTm="2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-173571" y="409189"/>
            <a:ext cx="18915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01.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소개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ABB8EA-FBBB-4602-A251-936FE01609EE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B7C04A2-8AFB-4A35-ABFB-EF95944C5F4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BC128A3-66EC-4537-83CB-D1CEF679F52A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2AFDB79-FAA1-44F6-BAF6-9B97A9D171DD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6FB052-81D5-419F-B8BE-512AB66F278A}"/>
              </a:ext>
            </a:extLst>
          </p:cNvPr>
          <p:cNvSpPr txBox="1"/>
          <p:nvPr/>
        </p:nvSpPr>
        <p:spPr>
          <a:xfrm>
            <a:off x="3568731" y="3878288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202005045 </a:t>
            </a:r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김경수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3EDAA0-6B00-4AB7-B0F1-38D6133A832D}"/>
              </a:ext>
            </a:extLst>
          </p:cNvPr>
          <p:cNvSpPr txBox="1"/>
          <p:nvPr/>
        </p:nvSpPr>
        <p:spPr>
          <a:xfrm>
            <a:off x="3568730" y="2761036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202005040 </a:t>
            </a:r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김승우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779DCE-BC06-4C42-81BE-58701CC9A0BF}"/>
              </a:ext>
            </a:extLst>
          </p:cNvPr>
          <p:cNvSpPr txBox="1"/>
          <p:nvPr/>
        </p:nvSpPr>
        <p:spPr>
          <a:xfrm>
            <a:off x="3568732" y="3319662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202005041 </a:t>
            </a:r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송지현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1BAC42-D7D7-4C8F-8D0C-E3202E5BF7EE}"/>
              </a:ext>
            </a:extLst>
          </p:cNvPr>
          <p:cNvSpPr txBox="1"/>
          <p:nvPr/>
        </p:nvSpPr>
        <p:spPr>
          <a:xfrm>
            <a:off x="3001541" y="1849448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팀원 구성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6BF8FF-C664-47E3-B6CA-AAE76E0E921D}"/>
              </a:ext>
            </a:extLst>
          </p:cNvPr>
          <p:cNvSpPr txBox="1"/>
          <p:nvPr/>
        </p:nvSpPr>
        <p:spPr>
          <a:xfrm>
            <a:off x="3568731" y="4435785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202005050 </a:t>
            </a:r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김태민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7B342B-1A31-4EDA-8754-CC19B12171C4}"/>
              </a:ext>
            </a:extLst>
          </p:cNvPr>
          <p:cNvSpPr txBox="1"/>
          <p:nvPr/>
        </p:nvSpPr>
        <p:spPr>
          <a:xfrm>
            <a:off x="3568731" y="4993282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202005055 </a:t>
            </a:r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박동혁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E30A28-A852-4199-B555-FA15E922846A}"/>
              </a:ext>
            </a:extLst>
          </p:cNvPr>
          <p:cNvSpPr txBox="1"/>
          <p:nvPr/>
        </p:nvSpPr>
        <p:spPr>
          <a:xfrm>
            <a:off x="6228193" y="1848011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역할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9313DA-B235-4C99-8CAF-BF483525309B}"/>
              </a:ext>
            </a:extLst>
          </p:cNvPr>
          <p:cNvSpPr txBox="1"/>
          <p:nvPr/>
        </p:nvSpPr>
        <p:spPr>
          <a:xfrm>
            <a:off x="6559127" y="2762454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자료 정리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794DAA-912E-40FA-96B7-B979A8E670DD}"/>
              </a:ext>
            </a:extLst>
          </p:cNvPr>
          <p:cNvSpPr txBox="1"/>
          <p:nvPr/>
        </p:nvSpPr>
        <p:spPr>
          <a:xfrm>
            <a:off x="6559126" y="3319662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PPT </a:t>
            </a:r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구성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3D1D0B-9690-4891-8623-D34B1FC75407}"/>
              </a:ext>
            </a:extLst>
          </p:cNvPr>
          <p:cNvSpPr txBox="1"/>
          <p:nvPr/>
        </p:nvSpPr>
        <p:spPr>
          <a:xfrm>
            <a:off x="6559125" y="3878288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기획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7F5E0E-2E85-4EEB-9255-357FEB0D612A}"/>
              </a:ext>
            </a:extLst>
          </p:cNvPr>
          <p:cNvSpPr txBox="1"/>
          <p:nvPr/>
        </p:nvSpPr>
        <p:spPr>
          <a:xfrm>
            <a:off x="6559124" y="4417393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팀장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A29B81A-DC35-4E6F-AAA8-5B91B97C49B9}"/>
              </a:ext>
            </a:extLst>
          </p:cNvPr>
          <p:cNvSpPr txBox="1"/>
          <p:nvPr/>
        </p:nvSpPr>
        <p:spPr>
          <a:xfrm>
            <a:off x="6559124" y="4993282"/>
            <a:ext cx="18915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자료 조사</a:t>
            </a:r>
            <a:endParaRPr lang="en-US" altLang="ko-KR" sz="1600" dirty="0"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36D84985-F709-4372-B2D5-C39B9EDCDA8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965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11"/>
    </mc:Choice>
    <mc:Fallback xmlns="">
      <p:transition spd="slow" advTm="18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1" grpId="0"/>
      <p:bldP spid="13" grpId="0"/>
      <p:bldP spid="14" grpId="0"/>
      <p:bldP spid="15" grpId="0"/>
      <p:bldP spid="16" grpId="0"/>
      <p:bldP spid="17" grpId="0"/>
      <p:bldP spid="19" grpId="0"/>
      <p:bldP spid="20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F2B419-E248-4D1C-B1AB-9C01586F4EFA}"/>
              </a:ext>
            </a:extLst>
          </p:cNvPr>
          <p:cNvGrpSpPr/>
          <p:nvPr/>
        </p:nvGrpSpPr>
        <p:grpSpPr>
          <a:xfrm>
            <a:off x="5268498" y="468116"/>
            <a:ext cx="1620000" cy="662400"/>
            <a:chOff x="4280171" y="632299"/>
            <a:chExt cx="4166680" cy="1736632"/>
          </a:xfrm>
          <a:solidFill>
            <a:srgbClr val="D4CAB6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A80E089-8390-4A4E-860B-3A054077ADA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D9987B-3836-4ACB-AAE7-BDAB0B8C1BBE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9E93E19-F764-44E7-A2B5-C23F2CC69CD6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9F88F7A4-FA0E-4253-9549-CA90A27FEA09}"/>
              </a:ext>
            </a:extLst>
          </p:cNvPr>
          <p:cNvSpPr/>
          <p:nvPr/>
        </p:nvSpPr>
        <p:spPr>
          <a:xfrm>
            <a:off x="2978728" y="2184402"/>
            <a:ext cx="6197600" cy="2285994"/>
          </a:xfrm>
          <a:prstGeom prst="triangle">
            <a:avLst>
              <a:gd name="adj" fmla="val 52567"/>
            </a:avLst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2</a:t>
            </a:r>
          </a:p>
          <a:p>
            <a:pPr algn="ctr"/>
            <a:r>
              <a:rPr lang="en-US" altLang="ko-KR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계획 및 동기 </a:t>
            </a:r>
            <a:endParaRPr lang="en-US" altLang="ko-KR" sz="20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APPLEASE</a:t>
            </a:r>
            <a:endParaRPr lang="en-US" altLang="ko-KR" sz="12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4F4367D-B87B-4A5B-88E9-851BDE43B2CA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7741E6-F4C1-4B07-8390-AE4E406E9311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E0E0D8"/>
              </a:solidFill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1B9A8088-00A9-41E7-B0B6-4F99987534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44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58"/>
    </mc:Choice>
    <mc:Fallback xmlns="">
      <p:transition spd="slow" advTm="7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71882" y="418483"/>
            <a:ext cx="29979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02. Music bot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계획 및 동기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8946CC8-D95B-4DC7-BD5A-DED596A71BF4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2D97C43B-3BB5-442D-9234-3A92DAD2B178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5D468D7C-6994-4464-8E93-8E74CE584DBC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07CBB0E7-BF2F-4876-81FD-8DEC8C801468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3ADB379-2844-4B44-9A4D-8BD9F06F5180}"/>
              </a:ext>
            </a:extLst>
          </p:cNvPr>
          <p:cNvSpPr txBox="1"/>
          <p:nvPr/>
        </p:nvSpPr>
        <p:spPr>
          <a:xfrm>
            <a:off x="513991" y="783474"/>
            <a:ext cx="2090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동기</a:t>
            </a:r>
            <a:endParaRPr lang="en-US" altLang="ko-KR" sz="1200" dirty="0">
              <a:solidFill>
                <a:srgbClr val="192C4F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>
              <a:buSzPct val="100000"/>
            </a:pPr>
            <a:r>
              <a:rPr lang="en-US" altLang="ko-KR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    (Music bot </a:t>
            </a: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의 필요성</a:t>
            </a:r>
            <a:r>
              <a:rPr lang="en-US" altLang="ko-KR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)</a:t>
            </a:r>
            <a:endParaRPr lang="ko-KR" altLang="en-US" sz="1200" dirty="0">
              <a:solidFill>
                <a:srgbClr val="192C4F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A554BF-EDA8-4345-B457-7FCB957BD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872" y="1397278"/>
            <a:ext cx="4655123" cy="2660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50676690-323A-49D7-BE24-1108D4138F7B}"/>
              </a:ext>
            </a:extLst>
          </p:cNvPr>
          <p:cNvSpPr/>
          <p:nvPr/>
        </p:nvSpPr>
        <p:spPr>
          <a:xfrm rot="10800000">
            <a:off x="2781167" y="4196324"/>
            <a:ext cx="984531" cy="1821197"/>
          </a:xfrm>
          <a:prstGeom prst="downArrow">
            <a:avLst>
              <a:gd name="adj1" fmla="val 50000"/>
              <a:gd name="adj2" fmla="val 72368"/>
            </a:avLst>
          </a:prstGeom>
          <a:solidFill>
            <a:srgbClr val="192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2FFD2CE-ED05-4F9E-A111-21F6980132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5870" y="1551164"/>
            <a:ext cx="4655123" cy="22995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E9A8C20-5A3B-4356-8B68-30817B1C38BF}"/>
              </a:ext>
            </a:extLst>
          </p:cNvPr>
          <p:cNvSpPr txBox="1"/>
          <p:nvPr/>
        </p:nvSpPr>
        <p:spPr>
          <a:xfrm>
            <a:off x="3588002" y="5106922"/>
            <a:ext cx="20129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KT&amp;G 상상제목 B" panose="020B0600000101010101" charset="-127"/>
                <a:ea typeface="KT&amp;G 상상제목 B" panose="020B0600000101010101" charset="-127"/>
              </a:rPr>
              <a:t>Music Bot</a:t>
            </a:r>
            <a:endParaRPr lang="ko-KR" altLang="en-US" sz="3000" dirty="0">
              <a:latin typeface="KT&amp;G 상상제목 B" panose="020B0600000101010101" charset="-127"/>
              <a:ea typeface="KT&amp;G 상상제목 B" panose="020B0600000101010101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52B562-6001-4E06-9A08-60DBF4BAB5CC}"/>
              </a:ext>
            </a:extLst>
          </p:cNvPr>
          <p:cNvSpPr txBox="1"/>
          <p:nvPr/>
        </p:nvSpPr>
        <p:spPr>
          <a:xfrm>
            <a:off x="7104365" y="850861"/>
            <a:ext cx="2090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계획</a:t>
            </a:r>
            <a:endParaRPr lang="en-US" altLang="ko-KR" sz="1200" dirty="0">
              <a:solidFill>
                <a:srgbClr val="192C4F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>
              <a:buSzPct val="100000"/>
            </a:pPr>
            <a:r>
              <a:rPr lang="en-US" altLang="ko-KR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    (Music bot </a:t>
            </a: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의 목표</a:t>
            </a:r>
            <a:r>
              <a:rPr lang="en-US" altLang="ko-KR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)</a:t>
            </a:r>
            <a:endParaRPr lang="ko-KR" altLang="en-US" sz="1200" dirty="0">
              <a:solidFill>
                <a:srgbClr val="192C4F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2CA195A-B745-4914-837E-EA9F86A706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02084" y="1551164"/>
            <a:ext cx="4041771" cy="120242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8B20B5-0964-4C94-9D4B-C45BB61BE68E}"/>
              </a:ext>
            </a:extLst>
          </p:cNvPr>
          <p:cNvSpPr txBox="1"/>
          <p:nvPr/>
        </p:nvSpPr>
        <p:spPr>
          <a:xfrm>
            <a:off x="7402084" y="3785522"/>
            <a:ext cx="3823854" cy="2256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KT&amp;G 상상제목 B" panose="020B0600000101010101" charset="-127"/>
                <a:ea typeface="KT&amp;G 상상제목 B" panose="020B0600000101010101" charset="-127"/>
              </a:rPr>
              <a:t>음악 재생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KT&amp;G 상상제목 B" panose="020B0600000101010101" charset="-127"/>
              <a:ea typeface="KT&amp;G 상상제목 B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KT&amp;G 상상제목 B" panose="020B0600000101010101" charset="-127"/>
                <a:ea typeface="KT&amp;G 상상제목 B" panose="020B0600000101010101" charset="-127"/>
              </a:rPr>
              <a:t>재생 중인 음악</a:t>
            </a:r>
            <a:endParaRPr lang="en-US" altLang="ko-KR" kern="0" dirty="0">
              <a:solidFill>
                <a:srgbClr val="000000"/>
              </a:solidFill>
              <a:latin typeface="KT&amp;G 상상제목 B" panose="020B0600000101010101" charset="-127"/>
              <a:ea typeface="KT&amp;G 상상제목 B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KT&amp;G 상상제목 B" panose="020B0600000101010101" charset="-127"/>
                <a:ea typeface="KT&amp;G 상상제목 B" panose="020B0600000101010101" charset="-127"/>
              </a:rPr>
              <a:t>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KT&amp;G 상상제목 B" panose="020B0600000101010101" charset="-127"/>
                <a:ea typeface="KT&amp;G 상상제목 B" panose="020B0600000101010101" charset="-127"/>
              </a:rPr>
              <a:t>곡 반복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KT&amp;G 상상제목 B" panose="020B0600000101010101" charset="-127"/>
              <a:ea typeface="KT&amp;G 상상제목 B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KT&amp;G 상상제목 B" panose="020B0600000101010101" charset="-127"/>
                <a:ea typeface="KT&amp;G 상상제목 B" panose="020B0600000101010101" charset="-127"/>
              </a:rPr>
              <a:t>일시 정지</a:t>
            </a:r>
            <a:endParaRPr lang="en-US" altLang="ko-KR" kern="0" dirty="0">
              <a:solidFill>
                <a:srgbClr val="000000"/>
              </a:solidFill>
              <a:latin typeface="KT&amp;G 상상제목 B" panose="020B0600000101010101" charset="-127"/>
              <a:ea typeface="KT&amp;G 상상제목 B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KT&amp;G 상상제목 B" panose="020B0600000101010101" charset="-127"/>
                <a:ea typeface="KT&amp;G 상상제목 B" panose="020B0600000101010101" charset="-127"/>
              </a:rPr>
              <a:t>재생목록 중 원하는 지점까지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KT&amp;G 상상제목 B" panose="020B0600000101010101" charset="-127"/>
                <a:ea typeface="KT&amp;G 상상제목 B" panose="020B0600000101010101" charset="-127"/>
              </a:rPr>
              <a:t>스킵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KT&amp;G 상상제목 B" panose="020B0600000101010101" charset="-127"/>
              <a:ea typeface="KT&amp;G 상상제목 B" panose="020B0600000101010101" charset="-127"/>
            </a:endParaRP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8344128C-41B6-4131-A4A7-8CBDDF03C46A}"/>
              </a:ext>
            </a:extLst>
          </p:cNvPr>
          <p:cNvSpPr/>
          <p:nvPr/>
        </p:nvSpPr>
        <p:spPr>
          <a:xfrm rot="10800000">
            <a:off x="8839206" y="2825548"/>
            <a:ext cx="831272" cy="1024394"/>
          </a:xfrm>
          <a:prstGeom prst="downArrow">
            <a:avLst/>
          </a:prstGeom>
          <a:solidFill>
            <a:srgbClr val="192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0BD117-9AEF-41C0-A832-5FD2D68E792C}"/>
              </a:ext>
            </a:extLst>
          </p:cNvPr>
          <p:cNvSpPr txBox="1"/>
          <p:nvPr/>
        </p:nvSpPr>
        <p:spPr>
          <a:xfrm>
            <a:off x="9587346" y="3197855"/>
            <a:ext cx="116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KT&amp;G 상상제목 B" panose="020B0600000101010101" charset="-127"/>
                <a:ea typeface="KT&amp;G 상상제목 B" panose="020B0600000101010101" charset="-127"/>
              </a:rPr>
              <a:t>명령어입력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D7948CE9-7120-4D1C-8046-2475E2FE09D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5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32"/>
    </mc:Choice>
    <mc:Fallback xmlns="">
      <p:transition spd="slow" advTm="46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13" grpId="0"/>
      <p:bldP spid="31" grpId="0"/>
      <p:bldP spid="16" grpId="0"/>
      <p:bldP spid="17" grpId="0" animBg="1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C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F2B419-E248-4D1C-B1AB-9C01586F4EFA}"/>
              </a:ext>
            </a:extLst>
          </p:cNvPr>
          <p:cNvGrpSpPr/>
          <p:nvPr/>
        </p:nvGrpSpPr>
        <p:grpSpPr>
          <a:xfrm>
            <a:off x="5268498" y="468116"/>
            <a:ext cx="1620000" cy="662400"/>
            <a:chOff x="4280171" y="632299"/>
            <a:chExt cx="4166680" cy="1736632"/>
          </a:xfrm>
          <a:solidFill>
            <a:srgbClr val="D4CAB6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A80E089-8390-4A4E-860B-3A054077ADA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D4CA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D9987B-3836-4ACB-AAE7-BDAB0B8C1BBE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D4CAB6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9E93E19-F764-44E7-A2B5-C23F2CC69CD6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9F88F7A4-FA0E-4253-9549-CA90A27FEA09}"/>
              </a:ext>
            </a:extLst>
          </p:cNvPr>
          <p:cNvSpPr/>
          <p:nvPr/>
        </p:nvSpPr>
        <p:spPr>
          <a:xfrm>
            <a:off x="3703288" y="2286003"/>
            <a:ext cx="4785424" cy="2285994"/>
          </a:xfrm>
          <a:prstGeom prst="triangle">
            <a:avLst>
              <a:gd name="adj" fmla="val 52567"/>
            </a:avLst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3</a:t>
            </a:r>
          </a:p>
          <a:p>
            <a:pPr algn="ctr"/>
            <a:r>
              <a:rPr lang="en-US" altLang="ko-KR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20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제작 과정</a:t>
            </a:r>
            <a:r>
              <a:rPr lang="en-US" altLang="ko-KR" sz="1400" dirty="0">
                <a:solidFill>
                  <a:srgbClr val="E0E0D8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APPLEASE</a:t>
            </a:r>
            <a:endParaRPr lang="en-US" altLang="ko-KR" sz="1200" dirty="0">
              <a:solidFill>
                <a:srgbClr val="E0E0D8"/>
              </a:solidFill>
              <a:latin typeface="KT&amp;G 상상제목 B" panose="02000300000000000000" pitchFamily="2" charset="-127"/>
              <a:ea typeface="KT&amp;G 상상제목 B" panose="02000300000000000000" pitchFamily="2" charset="-127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1DC56B9-145E-489E-ADB2-B167AA1395F3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E0E0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85F15F3-14BA-4B68-96FA-5F54EED8A3D7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0E0D8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E0E0D8"/>
              </a:solidFill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3C76AFBE-5C23-4F14-81D8-ED7774E4FF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04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6"/>
    </mc:Choice>
    <mc:Fallback xmlns="">
      <p:transition spd="slow" advTm="3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4315" y="418483"/>
            <a:ext cx="29979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03. Music Bot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제작</a:t>
            </a:r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과정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8946CC8-D95B-4DC7-BD5A-DED596A71BF4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2D97C43B-3BB5-442D-9234-3A92DAD2B178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5D468D7C-6994-4464-8E93-8E74CE584DBC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07CBB0E7-BF2F-4876-81FD-8DEC8C801468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0D0300BD-40B9-40D5-8BBC-6A630894AE18}"/>
              </a:ext>
            </a:extLst>
          </p:cNvPr>
          <p:cNvSpPr txBox="1"/>
          <p:nvPr/>
        </p:nvSpPr>
        <p:spPr>
          <a:xfrm>
            <a:off x="476385" y="1503810"/>
            <a:ext cx="248322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https://github.com/eritislami/evobot</a:t>
            </a:r>
            <a:endParaRPr lang="en-US" altLang="ko-KR" sz="11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9563FD60-C7A6-481A-A353-54BB777116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19" r="94913" b="92810"/>
          <a:stretch/>
        </p:blipFill>
        <p:spPr>
          <a:xfrm>
            <a:off x="6072325" y="1717699"/>
            <a:ext cx="661868" cy="966744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4430D7D0-C099-4D64-9A75-65B71D83FC8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9265" t="29782" r="10734" b="35032"/>
          <a:stretch/>
        </p:blipFill>
        <p:spPr>
          <a:xfrm>
            <a:off x="7909765" y="1447041"/>
            <a:ext cx="2483225" cy="1638263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9D4EEE71-2610-435F-A1A7-1BEA0ECDD18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50000" b="66956"/>
          <a:stretch/>
        </p:blipFill>
        <p:spPr>
          <a:xfrm>
            <a:off x="5521074" y="3835762"/>
            <a:ext cx="6096000" cy="2266136"/>
          </a:xfrm>
          <a:prstGeom prst="rect">
            <a:avLst/>
          </a:prstGeom>
        </p:spPr>
      </p:pic>
      <p:sp>
        <p:nvSpPr>
          <p:cNvPr id="55" name="화살표: 오른쪽 54">
            <a:extLst>
              <a:ext uri="{FF2B5EF4-FFF2-40B4-BE49-F238E27FC236}">
                <a16:creationId xmlns:a16="http://schemas.microsoft.com/office/drawing/2014/main" id="{8DEBE7F2-0F95-4884-985F-19583ED0D0EE}"/>
              </a:ext>
            </a:extLst>
          </p:cNvPr>
          <p:cNvSpPr/>
          <p:nvPr/>
        </p:nvSpPr>
        <p:spPr>
          <a:xfrm>
            <a:off x="6907703" y="2194926"/>
            <a:ext cx="828551" cy="129752"/>
          </a:xfrm>
          <a:prstGeom prst="rightArrow">
            <a:avLst/>
          </a:prstGeom>
          <a:solidFill>
            <a:srgbClr val="192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6BE2777-F055-435B-A210-88629C1F2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223" y="1912139"/>
            <a:ext cx="1247775" cy="695325"/>
          </a:xfrm>
          <a:prstGeom prst="rect">
            <a:avLst/>
          </a:prstGeom>
          <a:noFill/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06071FE-A399-4333-8D5B-D35325F2B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03" y="2808879"/>
            <a:ext cx="2247900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858E1ADC-F122-4E78-B680-CB56CC2B6B3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45294" t="36340" r="25588" b="56471"/>
          <a:stretch/>
        </p:blipFill>
        <p:spPr>
          <a:xfrm>
            <a:off x="746796" y="1803343"/>
            <a:ext cx="3550024" cy="493058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D3EA09B9-10A8-409D-8E85-B7DD0878EA2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4705" t="12810" r="56325" b="55033"/>
          <a:stretch/>
        </p:blipFill>
        <p:spPr>
          <a:xfrm>
            <a:off x="452380" y="2912260"/>
            <a:ext cx="4373521" cy="273083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3ADB379-2844-4B44-9A4D-8BD9F06F5180}"/>
              </a:ext>
            </a:extLst>
          </p:cNvPr>
          <p:cNvSpPr txBox="1"/>
          <p:nvPr/>
        </p:nvSpPr>
        <p:spPr>
          <a:xfrm>
            <a:off x="513992" y="783474"/>
            <a:ext cx="1796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오픈소스 다운받기</a:t>
            </a:r>
          </a:p>
        </p:txBody>
      </p:sp>
      <p:pic>
        <p:nvPicPr>
          <p:cNvPr id="2077" name="오디오 2076">
            <a:hlinkClick r:id="" action="ppaction://media"/>
            <a:extLst>
              <a:ext uri="{FF2B5EF4-FFF2-40B4-BE49-F238E27FC236}">
                <a16:creationId xmlns:a16="http://schemas.microsoft.com/office/drawing/2014/main" id="{C0ABA4D3-AC41-4A0F-A71F-62B5E6D94F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1706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42"/>
    </mc:Choice>
    <mc:Fallback xmlns="">
      <p:transition spd="slow" advTm="42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77"/>
                </p:tgtEl>
              </p:cMediaNode>
            </p:audio>
          </p:childTnLst>
        </p:cTn>
      </p:par>
    </p:tnLst>
    <p:bldLst>
      <p:bldP spid="44" grpId="0"/>
      <p:bldP spid="44" grpId="1"/>
      <p:bldP spid="5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9EABB8EA-FBBB-4602-A251-936FE01609EE}"/>
              </a:ext>
            </a:extLst>
          </p:cNvPr>
          <p:cNvGrpSpPr/>
          <p:nvPr/>
        </p:nvGrpSpPr>
        <p:grpSpPr>
          <a:xfrm>
            <a:off x="5270061" y="409189"/>
            <a:ext cx="1620000" cy="662400"/>
            <a:chOff x="4280171" y="632299"/>
            <a:chExt cx="4166680" cy="1736632"/>
          </a:xfrm>
          <a:solidFill>
            <a:srgbClr val="192C4F"/>
          </a:solidFill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B7C04A2-8AFB-4A35-ABFB-EF95944C5F47}"/>
                </a:ext>
              </a:extLst>
            </p:cNvPr>
            <p:cNvSpPr/>
            <p:nvPr/>
          </p:nvSpPr>
          <p:spPr>
            <a:xfrm>
              <a:off x="6744511" y="632299"/>
              <a:ext cx="1702340" cy="1702340"/>
            </a:xfrm>
            <a:prstGeom prst="ellipse">
              <a:avLst/>
            </a:prstGeom>
            <a:solidFill>
              <a:srgbClr val="192C4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BC128A3-66EC-4537-83CB-D1CEF679F52A}"/>
                </a:ext>
              </a:extLst>
            </p:cNvPr>
            <p:cNvSpPr/>
            <p:nvPr/>
          </p:nvSpPr>
          <p:spPr>
            <a:xfrm>
              <a:off x="5512341" y="632299"/>
              <a:ext cx="1682443" cy="1736632"/>
            </a:xfrm>
            <a:prstGeom prst="ellipse">
              <a:avLst/>
            </a:prstGeom>
            <a:solidFill>
              <a:srgbClr val="192C4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2AFDB79-FAA1-44F6-BAF6-9B97A9D171DD}"/>
                </a:ext>
              </a:extLst>
            </p:cNvPr>
            <p:cNvSpPr/>
            <p:nvPr/>
          </p:nvSpPr>
          <p:spPr>
            <a:xfrm>
              <a:off x="4280171" y="632299"/>
              <a:ext cx="1702340" cy="17023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7E05CBA-05F8-47C0-95DE-2AF2CF2D344C}"/>
              </a:ext>
            </a:extLst>
          </p:cNvPr>
          <p:cNvCxnSpPr>
            <a:cxnSpLocks/>
          </p:cNvCxnSpPr>
          <p:nvPr/>
        </p:nvCxnSpPr>
        <p:spPr>
          <a:xfrm>
            <a:off x="1412111" y="263236"/>
            <a:ext cx="10412542" cy="0"/>
          </a:xfrm>
          <a:prstGeom prst="line">
            <a:avLst/>
          </a:prstGeom>
          <a:ln>
            <a:solidFill>
              <a:srgbClr val="192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0CAF7C-BA82-44D9-8A89-471584EFF319}"/>
              </a:ext>
            </a:extLst>
          </p:cNvPr>
          <p:cNvCxnSpPr>
            <a:cxnSpLocks/>
          </p:cNvCxnSpPr>
          <p:nvPr/>
        </p:nvCxnSpPr>
        <p:spPr>
          <a:xfrm>
            <a:off x="282788" y="6594764"/>
            <a:ext cx="116044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A828AC-0036-4FB9-90CF-8037445B794F}"/>
              </a:ext>
            </a:extLst>
          </p:cNvPr>
          <p:cNvSpPr txBox="1"/>
          <p:nvPr/>
        </p:nvSpPr>
        <p:spPr>
          <a:xfrm>
            <a:off x="282788" y="109346"/>
            <a:ext cx="978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192C4F"/>
                </a:solidFill>
                <a:latin typeface="KT&amp;G 상상제목 B" panose="020B0600000101010101" charset="-127"/>
                <a:ea typeface="KT&amp;G 상상제목 B" panose="020B0600000101010101" charset="-127"/>
              </a:rPr>
              <a:t>APPLEASE</a:t>
            </a:r>
            <a:endParaRPr lang="ko-KR" altLang="en-US" sz="1400" dirty="0">
              <a:solidFill>
                <a:srgbClr val="192C4F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08B52A-50B0-4006-AE0A-6211DDECBF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0" t="7047" r="1836" b="7173"/>
          <a:stretch/>
        </p:blipFill>
        <p:spPr>
          <a:xfrm>
            <a:off x="3631575" y="1276656"/>
            <a:ext cx="4920598" cy="492937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7E42DA7-564C-4BAA-90B1-19E897201E4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470353" y="4748514"/>
            <a:ext cx="377019" cy="37701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4D1B909-319C-4326-918B-800598EBA83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3851" t="13877" r="5791" b="14243"/>
          <a:stretch/>
        </p:blipFill>
        <p:spPr>
          <a:xfrm>
            <a:off x="3631575" y="1276656"/>
            <a:ext cx="4920598" cy="492937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50FC96F-BA1C-4247-AFE1-F96A35EF76B0}"/>
              </a:ext>
            </a:extLst>
          </p:cNvPr>
          <p:cNvSpPr txBox="1"/>
          <p:nvPr/>
        </p:nvSpPr>
        <p:spPr>
          <a:xfrm>
            <a:off x="4798574" y="3701238"/>
            <a:ext cx="1447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/>
                </a:solidFill>
              </a:rPr>
              <a:t>경운이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08FC9FD-178A-48C3-8855-D29E62B5812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91178" t="80700" r="5791" b="14904"/>
          <a:stretch/>
        </p:blipFill>
        <p:spPr>
          <a:xfrm>
            <a:off x="6727089" y="2138484"/>
            <a:ext cx="369529" cy="30150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5E882A8-5E20-48ED-8974-B8E27FE2BF7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0329" t="7677" r="433" b="4889"/>
          <a:stretch/>
        </p:blipFill>
        <p:spPr>
          <a:xfrm>
            <a:off x="3631575" y="1291016"/>
            <a:ext cx="4920597" cy="491501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8A2E6D2-B907-48A5-99E9-6AAB0706843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6186" t="34543" r="66440" b="52990"/>
          <a:stretch/>
        </p:blipFill>
        <p:spPr>
          <a:xfrm>
            <a:off x="3927812" y="2881379"/>
            <a:ext cx="753876" cy="721841"/>
          </a:xfrm>
          <a:prstGeom prst="ellipse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D8E816E1-4B34-4A1B-AF3D-94228298148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9824" t="6467" r="2521" b="9363"/>
          <a:stretch/>
        </p:blipFill>
        <p:spPr>
          <a:xfrm>
            <a:off x="2312126" y="1276656"/>
            <a:ext cx="7528134" cy="4936555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CF672E9-32C2-40A5-AC28-0A8796F7E57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0635" t="13171" r="17944" b="15053"/>
          <a:stretch/>
        </p:blipFill>
        <p:spPr>
          <a:xfrm>
            <a:off x="2312126" y="1280244"/>
            <a:ext cx="7528133" cy="4922196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36B4983D-64EC-489E-8839-2F0E49AB96BD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382056" y="4748514"/>
            <a:ext cx="310156" cy="31015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F610601-5370-4A49-BE88-B247E52EC56F}"/>
              </a:ext>
            </a:extLst>
          </p:cNvPr>
          <p:cNvSpPr txBox="1"/>
          <p:nvPr/>
        </p:nvSpPr>
        <p:spPr>
          <a:xfrm>
            <a:off x="513993" y="781510"/>
            <a:ext cx="1796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Music Bot </a:t>
            </a:r>
            <a:r>
              <a:rPr lang="ko-KR" altLang="en-US" sz="12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만들기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CC999FF-50A7-44F9-93BD-7D4BECD1B372}"/>
              </a:ext>
            </a:extLst>
          </p:cNvPr>
          <p:cNvSpPr txBox="1"/>
          <p:nvPr/>
        </p:nvSpPr>
        <p:spPr>
          <a:xfrm>
            <a:off x="54315" y="418483"/>
            <a:ext cx="29979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03. Music Bot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제작</a:t>
            </a:r>
            <a:r>
              <a:rPr lang="en-US" altLang="ko-KR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 </a:t>
            </a:r>
            <a:r>
              <a:rPr lang="ko-KR" altLang="en-US" sz="2000" dirty="0">
                <a:solidFill>
                  <a:srgbClr val="192C4F"/>
                </a:solidFill>
                <a:latin typeface="KT&amp;G 상상제목 B" panose="02000300000000000000" pitchFamily="2" charset="-127"/>
                <a:ea typeface="KT&amp;G 상상제목 B" panose="02000300000000000000" pitchFamily="2" charset="-127"/>
              </a:rPr>
              <a:t>과정</a:t>
            </a:r>
          </a:p>
        </p:txBody>
      </p:sp>
      <p:pic>
        <p:nvPicPr>
          <p:cNvPr id="42" name="오디오 41">
            <a:hlinkClick r:id="" action="ppaction://media"/>
            <a:extLst>
              <a:ext uri="{FF2B5EF4-FFF2-40B4-BE49-F238E27FC236}">
                <a16:creationId xmlns:a16="http://schemas.microsoft.com/office/drawing/2014/main" id="{C0D0E8CA-01A0-4969-B5C6-E9A5FEC207A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6726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64"/>
    </mc:Choice>
    <mc:Fallback xmlns="">
      <p:transition spd="slow" advTm="25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463 -0.00834 L 0.43997 -0.4412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60" y="-2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7037E-6 L 0.13476 -0.32524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32" y="-162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.4|1|1|1.1|1.1|3.3|1.3|1.1|1.1|0.9|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9.3|2.4|4.5|3.7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6.3|3.3|1.7|2|18.1|2.9|2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4.6|5.9|3.2|2.9|3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0.6|0.3|0.4|0.4|0.4|0.4|1|1.1|2.2|3.1|0.8|1.4|1.8|1.3|4.7|3.1|3.2|3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3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4.8|1.7|3|0.4|6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6|2.7|0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92C4F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3642</TotalTime>
  <Words>1186</Words>
  <Application>Microsoft Office PowerPoint</Application>
  <PresentationFormat>와이드스크린</PresentationFormat>
  <Paragraphs>217</Paragraphs>
  <Slides>20</Slides>
  <Notes>20</Notes>
  <HiddenSlides>0</HiddenSlides>
  <MMClips>19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Whitney</vt:lpstr>
      <vt:lpstr>KT&amp;G 상상제목 B</vt:lpstr>
      <vt:lpstr>KT&amp;G 상상본문 L</vt:lpstr>
      <vt:lpstr>맑은 고딕</vt:lpstr>
      <vt:lpstr>-apple-system</vt:lpstr>
      <vt:lpstr>Arial</vt:lpstr>
      <vt:lpstr>함초롬바탕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Emma</dc:creator>
  <cp:lastModifiedBy>김 태민</cp:lastModifiedBy>
  <cp:revision>124</cp:revision>
  <dcterms:created xsi:type="dcterms:W3CDTF">2020-02-04T02:40:55Z</dcterms:created>
  <dcterms:modified xsi:type="dcterms:W3CDTF">2020-12-16T12:35:00Z</dcterms:modified>
</cp:coreProperties>
</file>

<file path=docProps/thumbnail.jpeg>
</file>